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32"/>
  </p:notesMasterIdLst>
  <p:sldIdLst>
    <p:sldId id="256" r:id="rId2"/>
    <p:sldId id="277" r:id="rId3"/>
    <p:sldId id="276" r:id="rId4"/>
    <p:sldId id="265" r:id="rId5"/>
    <p:sldId id="278" r:id="rId6"/>
    <p:sldId id="259" r:id="rId7"/>
    <p:sldId id="258" r:id="rId8"/>
    <p:sldId id="284" r:id="rId9"/>
    <p:sldId id="270" r:id="rId10"/>
    <p:sldId id="287" r:id="rId11"/>
    <p:sldId id="286" r:id="rId12"/>
    <p:sldId id="285" r:id="rId13"/>
    <p:sldId id="269" r:id="rId14"/>
    <p:sldId id="261" r:id="rId15"/>
    <p:sldId id="262" r:id="rId16"/>
    <p:sldId id="279" r:id="rId17"/>
    <p:sldId id="280" r:id="rId18"/>
    <p:sldId id="281" r:id="rId19"/>
    <p:sldId id="263" r:id="rId20"/>
    <p:sldId id="282" r:id="rId21"/>
    <p:sldId id="283" r:id="rId22"/>
    <p:sldId id="264" r:id="rId23"/>
    <p:sldId id="266" r:id="rId24"/>
    <p:sldId id="268" r:id="rId25"/>
    <p:sldId id="272" r:id="rId26"/>
    <p:sldId id="271" r:id="rId27"/>
    <p:sldId id="275" r:id="rId28"/>
    <p:sldId id="274" r:id="rId29"/>
    <p:sldId id="273" r:id="rId30"/>
    <p:sldId id="26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83F97B-64CF-4041-B63C-DE212657B3D4}" type="datetimeFigureOut">
              <a:rPr lang="en-US" smtClean="0"/>
              <a:t>12/14/2018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1F137F-C42F-4317-86E6-A592F085AF66}" type="slidenum">
              <a:rPr lang="en-US" smtClean="0"/>
              <a:t>‹#›</a:t>
            </a:fld>
            <a:endParaRPr lang="en-US"/>
          </a:p>
        </p:txBody>
      </p:sp>
    </p:spTree>
    <p:extLst>
      <p:ext uri="{BB962C8B-B14F-4D97-AF65-F5344CB8AC3E}">
        <p14:creationId xmlns:p14="http://schemas.microsoft.com/office/powerpoint/2010/main" val="1034003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economic activities are possible without the transfer of money. In this sense, it can be said that payment systems are one of the most significant social infrastructures.”</a:t>
            </a:r>
          </a:p>
          <a:p>
            <a:endParaRPr lang="en-US" dirty="0" smtClean="0"/>
          </a:p>
          <a:p>
            <a:r>
              <a:rPr lang="en-US" dirty="0" smtClean="0"/>
              <a:t>Can you give examples of some of the payment systems in your country?</a:t>
            </a:r>
          </a:p>
          <a:p>
            <a:endParaRPr lang="en-US" dirty="0" smtClean="0"/>
          </a:p>
          <a:p>
            <a:r>
              <a:rPr lang="en-US" dirty="0" smtClean="0"/>
              <a:t>As</a:t>
            </a:r>
            <a:r>
              <a:rPr lang="en-US" baseline="0" dirty="0" smtClean="0"/>
              <a:t> you can see there are different terms used in this definition. For example one is “Set of Payment Instrument” can you give any examples</a:t>
            </a:r>
          </a:p>
          <a:p>
            <a:endParaRPr lang="en-US" baseline="0" dirty="0" smtClean="0"/>
          </a:p>
          <a:p>
            <a:r>
              <a:rPr lang="en-US" baseline="0" dirty="0" smtClean="0"/>
              <a:t>Yes, credit transfers, direct debit, cheques, credit cards, debit cards, e-money </a:t>
            </a:r>
            <a:r>
              <a:rPr lang="en-US" baseline="0" dirty="0" err="1" smtClean="0"/>
              <a:t>etc</a:t>
            </a:r>
            <a:r>
              <a:rPr lang="en-US" baseline="0" dirty="0" smtClean="0"/>
              <a:t>, all these are instrument. But each of these instruments have different characteristics. </a:t>
            </a:r>
          </a:p>
          <a:p>
            <a:endParaRPr lang="en-US" baseline="0" dirty="0" smtClean="0"/>
          </a:p>
          <a:p>
            <a:r>
              <a:rPr lang="en-US" baseline="0" dirty="0" smtClean="0"/>
              <a:t>So what's the difference between the credit transfers and payment cheques, besides the physical differences. Credit Transfers are basically push instruments. Push instrument means that you can simply push the payment into an account vs the pull instrument where the beneficiary has to deposit the instrument into his account and the payment gets pulled by the beneficiary’s </a:t>
            </a:r>
            <a:r>
              <a:rPr lang="en-US" baseline="0" dirty="0" err="1" smtClean="0"/>
              <a:t>intitutions</a:t>
            </a:r>
            <a:endParaRPr lang="en-US" baseline="0" dirty="0" smtClean="0"/>
          </a:p>
          <a:p>
            <a:endParaRPr lang="en-US" baseline="0" dirty="0" smtClean="0"/>
          </a:p>
          <a:p>
            <a:r>
              <a:rPr lang="en-US" baseline="0" dirty="0" smtClean="0"/>
              <a:t>Which payment instrument is more risky Pull or Push and why?</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E0EA3AA3-BC81-4B8C-A83C-DE32FFB68FC9}" type="slidenum">
              <a:rPr lang="en-US" smtClean="0"/>
              <a:pPr/>
              <a:t>3</a:t>
            </a:fld>
            <a:endParaRPr lang="en-US"/>
          </a:p>
        </p:txBody>
      </p:sp>
    </p:spTree>
    <p:extLst>
      <p:ext uri="{BB962C8B-B14F-4D97-AF65-F5344CB8AC3E}">
        <p14:creationId xmlns:p14="http://schemas.microsoft.com/office/powerpoint/2010/main" val="2617584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all are familiar with</a:t>
            </a:r>
            <a:r>
              <a:rPr lang="en-US" baseline="0" dirty="0" smtClean="0"/>
              <a:t> these instruments especially cash. Besides cash every type of instrument has settlement risk i.e. whether the counterparty is going to get the payment when it is due to not. We’ll also briefly touch the digital currencies. </a:t>
            </a:r>
            <a:endParaRPr lang="en-US" dirty="0"/>
          </a:p>
        </p:txBody>
      </p:sp>
      <p:sp>
        <p:nvSpPr>
          <p:cNvPr id="4" name="Slide Number Placeholder 3"/>
          <p:cNvSpPr>
            <a:spLocks noGrp="1"/>
          </p:cNvSpPr>
          <p:nvPr>
            <p:ph type="sldNum" sz="quarter" idx="10"/>
          </p:nvPr>
        </p:nvSpPr>
        <p:spPr/>
        <p:txBody>
          <a:bodyPr/>
          <a:lstStyle/>
          <a:p>
            <a:fld id="{E0EA3AA3-BC81-4B8C-A83C-DE32FFB68FC9}" type="slidenum">
              <a:rPr lang="en-US" smtClean="0"/>
              <a:pPr/>
              <a:t>6</a:t>
            </a:fld>
            <a:endParaRPr lang="en-US"/>
          </a:p>
        </p:txBody>
      </p:sp>
    </p:spTree>
    <p:extLst>
      <p:ext uri="{BB962C8B-B14F-4D97-AF65-F5344CB8AC3E}">
        <p14:creationId xmlns:p14="http://schemas.microsoft.com/office/powerpoint/2010/main" val="2013376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CF62DCE-9798-4917-9CEF-9DBC882FE14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A7AE9-5CEE-4234-8E10-E6F431A99E4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1675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62DCE-9798-4917-9CEF-9DBC882FE14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A7AE9-5CEE-4234-8E10-E6F431A99E45}" type="slidenum">
              <a:rPr lang="en-US" smtClean="0"/>
              <a:t>‹#›</a:t>
            </a:fld>
            <a:endParaRPr lang="en-US"/>
          </a:p>
        </p:txBody>
      </p:sp>
    </p:spTree>
    <p:extLst>
      <p:ext uri="{BB962C8B-B14F-4D97-AF65-F5344CB8AC3E}">
        <p14:creationId xmlns:p14="http://schemas.microsoft.com/office/powerpoint/2010/main" val="495736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62DCE-9798-4917-9CEF-9DBC882FE14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A7AE9-5CEE-4234-8E10-E6F431A99E45}"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0065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62DCE-9798-4917-9CEF-9DBC882FE14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A7AE9-5CEE-4234-8E10-E6F431A99E45}" type="slidenum">
              <a:rPr lang="en-US" smtClean="0"/>
              <a:t>‹#›</a:t>
            </a:fld>
            <a:endParaRPr lang="en-US"/>
          </a:p>
        </p:txBody>
      </p:sp>
    </p:spTree>
    <p:extLst>
      <p:ext uri="{BB962C8B-B14F-4D97-AF65-F5344CB8AC3E}">
        <p14:creationId xmlns:p14="http://schemas.microsoft.com/office/powerpoint/2010/main" val="4148257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F62DCE-9798-4917-9CEF-9DBC882FE148}" type="datetimeFigureOut">
              <a:rPr lang="en-US" smtClean="0"/>
              <a:t>12/14/2018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A7AE9-5CEE-4234-8E10-E6F431A99E4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3073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F62DCE-9798-4917-9CEF-9DBC882FE148}"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A7AE9-5CEE-4234-8E10-E6F431A99E45}" type="slidenum">
              <a:rPr lang="en-US" smtClean="0"/>
              <a:t>‹#›</a:t>
            </a:fld>
            <a:endParaRPr lang="en-US"/>
          </a:p>
        </p:txBody>
      </p:sp>
    </p:spTree>
    <p:extLst>
      <p:ext uri="{BB962C8B-B14F-4D97-AF65-F5344CB8AC3E}">
        <p14:creationId xmlns:p14="http://schemas.microsoft.com/office/powerpoint/2010/main" val="401727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F62DCE-9798-4917-9CEF-9DBC882FE148}" type="datetimeFigureOut">
              <a:rPr lang="en-US" smtClean="0"/>
              <a:t>12/14/2018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A7AE9-5CEE-4234-8E10-E6F431A99E45}" type="slidenum">
              <a:rPr lang="en-US" smtClean="0"/>
              <a:t>‹#›</a:t>
            </a:fld>
            <a:endParaRPr lang="en-US"/>
          </a:p>
        </p:txBody>
      </p:sp>
    </p:spTree>
    <p:extLst>
      <p:ext uri="{BB962C8B-B14F-4D97-AF65-F5344CB8AC3E}">
        <p14:creationId xmlns:p14="http://schemas.microsoft.com/office/powerpoint/2010/main" val="2030908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F62DCE-9798-4917-9CEF-9DBC882FE148}" type="datetimeFigureOut">
              <a:rPr lang="en-US" smtClean="0"/>
              <a:t>12/14/2018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A7AE9-5CEE-4234-8E10-E6F431A99E45}" type="slidenum">
              <a:rPr lang="en-US" smtClean="0"/>
              <a:t>‹#›</a:t>
            </a:fld>
            <a:endParaRPr lang="en-US"/>
          </a:p>
        </p:txBody>
      </p:sp>
    </p:spTree>
    <p:extLst>
      <p:ext uri="{BB962C8B-B14F-4D97-AF65-F5344CB8AC3E}">
        <p14:creationId xmlns:p14="http://schemas.microsoft.com/office/powerpoint/2010/main" val="2058445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62DCE-9798-4917-9CEF-9DBC882FE148}" type="datetimeFigureOut">
              <a:rPr lang="en-US" smtClean="0"/>
              <a:t>12/14/2018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5A7AE9-5CEE-4234-8E10-E6F431A99E45}" type="slidenum">
              <a:rPr lang="en-US" smtClean="0"/>
              <a:t>‹#›</a:t>
            </a:fld>
            <a:endParaRPr lang="en-US"/>
          </a:p>
        </p:txBody>
      </p:sp>
    </p:spTree>
    <p:extLst>
      <p:ext uri="{BB962C8B-B14F-4D97-AF65-F5344CB8AC3E}">
        <p14:creationId xmlns:p14="http://schemas.microsoft.com/office/powerpoint/2010/main" val="4076069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CF62DCE-9798-4917-9CEF-9DBC882FE148}"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A7AE9-5CEE-4234-8E10-E6F431A99E45}" type="slidenum">
              <a:rPr lang="en-US" smtClean="0"/>
              <a:t>‹#›</a:t>
            </a:fld>
            <a:endParaRPr lang="en-US"/>
          </a:p>
        </p:txBody>
      </p:sp>
    </p:spTree>
    <p:extLst>
      <p:ext uri="{BB962C8B-B14F-4D97-AF65-F5344CB8AC3E}">
        <p14:creationId xmlns:p14="http://schemas.microsoft.com/office/powerpoint/2010/main" val="2290071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F62DCE-9798-4917-9CEF-9DBC882FE148}" type="datetimeFigureOut">
              <a:rPr lang="en-US" smtClean="0"/>
              <a:t>12/14/2018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A7AE9-5CEE-4234-8E10-E6F431A99E45}"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47598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CF62DCE-9798-4917-9CEF-9DBC882FE148}" type="datetimeFigureOut">
              <a:rPr lang="en-US" smtClean="0"/>
              <a:t>12/14/2018</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75A7AE9-5CEE-4234-8E10-E6F431A99E45}"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484763"/>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Payment Systems</a:t>
            </a:r>
            <a:endParaRPr lang="en-US" dirty="0"/>
          </a:p>
        </p:txBody>
      </p:sp>
      <p:sp>
        <p:nvSpPr>
          <p:cNvPr id="3" name="Subtitle 2"/>
          <p:cNvSpPr>
            <a:spLocks noGrp="1"/>
          </p:cNvSpPr>
          <p:nvPr>
            <p:ph type="subTitle" idx="1"/>
          </p:nvPr>
        </p:nvSpPr>
        <p:spPr/>
        <p:txBody>
          <a:bodyPr>
            <a:normAutofit/>
          </a:bodyPr>
          <a:lstStyle/>
          <a:p>
            <a:r>
              <a:rPr lang="en-US" dirty="0" smtClean="0"/>
              <a:t>Zamir Afzal Khan</a:t>
            </a:r>
          </a:p>
          <a:p>
            <a:r>
              <a:rPr lang="en-US" dirty="0" smtClean="0"/>
              <a:t>Sr. Joint Director</a:t>
            </a:r>
          </a:p>
          <a:p>
            <a:r>
              <a:rPr lang="en-US" dirty="0" smtClean="0"/>
              <a:t>Payment Systems Department</a:t>
            </a:r>
          </a:p>
          <a:p>
            <a:r>
              <a:rPr lang="en-US" dirty="0" smtClean="0"/>
              <a:t>State Bank of Pakistan </a:t>
            </a:r>
            <a:endParaRPr lang="en-US" dirty="0"/>
          </a:p>
        </p:txBody>
      </p:sp>
    </p:spTree>
    <p:extLst>
      <p:ext uri="{BB962C8B-B14F-4D97-AF65-F5344CB8AC3E}">
        <p14:creationId xmlns:p14="http://schemas.microsoft.com/office/powerpoint/2010/main" val="604761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1065" y="389274"/>
            <a:ext cx="9720072" cy="1499616"/>
          </a:xfrm>
        </p:spPr>
        <p:txBody>
          <a:bodyPr/>
          <a:lstStyle/>
          <a:p>
            <a:r>
              <a:rPr lang="en-US" dirty="0" smtClean="0"/>
              <a:t>Payment cards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9358536"/>
              </p:ext>
            </p:extLst>
          </p:nvPr>
        </p:nvGraphicFramePr>
        <p:xfrm>
          <a:off x="1319349" y="1888892"/>
          <a:ext cx="7968342" cy="4737897"/>
        </p:xfrm>
        <a:graphic>
          <a:graphicData uri="http://schemas.openxmlformats.org/drawingml/2006/table">
            <a:tbl>
              <a:tblPr firstRow="1" firstCol="1" bandRow="1">
                <a:tableStyleId>{5C22544A-7EE6-4342-B048-85BDC9FD1C3A}</a:tableStyleId>
              </a:tblPr>
              <a:tblGrid>
                <a:gridCol w="3966515">
                  <a:extLst>
                    <a:ext uri="{9D8B030D-6E8A-4147-A177-3AD203B41FA5}">
                      <a16:colId xmlns:a16="http://schemas.microsoft.com/office/drawing/2014/main" val="160393598"/>
                    </a:ext>
                  </a:extLst>
                </a:gridCol>
                <a:gridCol w="4001827">
                  <a:extLst>
                    <a:ext uri="{9D8B030D-6E8A-4147-A177-3AD203B41FA5}">
                      <a16:colId xmlns:a16="http://schemas.microsoft.com/office/drawing/2014/main" val="4176666617"/>
                    </a:ext>
                  </a:extLst>
                </a:gridCol>
              </a:tblGrid>
              <a:tr h="372909">
                <a:tc gridSpan="2">
                  <a:txBody>
                    <a:bodyPr/>
                    <a:lstStyle/>
                    <a:p>
                      <a:pPr marL="0" marR="0">
                        <a:spcBef>
                          <a:spcPts val="0"/>
                        </a:spcBef>
                        <a:spcAft>
                          <a:spcPts val="0"/>
                        </a:spcAft>
                      </a:pPr>
                      <a:r>
                        <a:rPr lang="en-US" sz="2000" dirty="0">
                          <a:effectLst/>
                        </a:rPr>
                        <a:t>For FY 2017-18 (for period 01-Jul-17 to 30-Jun-18)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endParaRPr lang="en-US"/>
                    </a:p>
                  </a:txBody>
                  <a:tcPr/>
                </a:tc>
                <a:extLst>
                  <a:ext uri="{0D108BD9-81ED-4DB2-BD59-A6C34878D82A}">
                    <a16:rowId xmlns:a16="http://schemas.microsoft.com/office/drawing/2014/main" val="3573344874"/>
                  </a:ext>
                </a:extLst>
              </a:tr>
              <a:tr h="372909">
                <a:tc>
                  <a:txBody>
                    <a:bodyPr/>
                    <a:lstStyle/>
                    <a:p>
                      <a:pPr marL="0" marR="0">
                        <a:spcBef>
                          <a:spcPts val="0"/>
                        </a:spcBef>
                        <a:spcAft>
                          <a:spcPts val="0"/>
                        </a:spcAft>
                      </a:pPr>
                      <a:r>
                        <a:rPr lang="en-US" sz="2000" dirty="0">
                          <a:effectLst/>
                        </a:rPr>
                        <a:t>Credit Cards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                          1,453,867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15237166"/>
                  </a:ext>
                </a:extLst>
              </a:tr>
              <a:tr h="635898">
                <a:tc>
                  <a:txBody>
                    <a:bodyPr/>
                    <a:lstStyle/>
                    <a:p>
                      <a:pPr marL="0" marR="0">
                        <a:spcBef>
                          <a:spcPts val="0"/>
                        </a:spcBef>
                        <a:spcAft>
                          <a:spcPts val="0"/>
                        </a:spcAft>
                      </a:pPr>
                      <a:r>
                        <a:rPr lang="en-US" sz="2000" dirty="0">
                          <a:effectLst/>
                        </a:rPr>
                        <a:t>Debit, ATM only, Prepaid and Social Welfare Cards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                        39,465,126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205716442"/>
                  </a:ext>
                </a:extLst>
              </a:tr>
              <a:tr h="372909">
                <a:tc>
                  <a:txBody>
                    <a:bodyPr/>
                    <a:lstStyle/>
                    <a:p>
                      <a:pPr marL="0" marR="0">
                        <a:spcBef>
                          <a:spcPts val="0"/>
                        </a:spcBef>
                        <a:spcAft>
                          <a:spcPts val="0"/>
                        </a:spcAft>
                      </a:pPr>
                      <a:r>
                        <a:rPr lang="en-US" sz="2000" dirty="0">
                          <a:effectLst/>
                        </a:rPr>
                        <a:t>POS Terminals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a:effectLst/>
                        </a:rPr>
                        <a:t>                                53,511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55388822"/>
                  </a:ext>
                </a:extLst>
              </a:tr>
              <a:tr h="372909">
                <a:tc>
                  <a:txBody>
                    <a:bodyPr/>
                    <a:lstStyle/>
                    <a:p>
                      <a:pPr marL="0" marR="0">
                        <a:spcBef>
                          <a:spcPts val="0"/>
                        </a:spcBef>
                        <a:spcAft>
                          <a:spcPts val="0"/>
                        </a:spcAft>
                      </a:pPr>
                      <a:r>
                        <a:rPr lang="en-US" sz="2000">
                          <a:effectLst/>
                        </a:rPr>
                        <a:t>Credit Card Issuers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                                        12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63436428"/>
                  </a:ext>
                </a:extLst>
              </a:tr>
              <a:tr h="372909">
                <a:tc>
                  <a:txBody>
                    <a:bodyPr/>
                    <a:lstStyle/>
                    <a:p>
                      <a:pPr marL="0" marR="0">
                        <a:spcBef>
                          <a:spcPts val="0"/>
                        </a:spcBef>
                        <a:spcAft>
                          <a:spcPts val="0"/>
                        </a:spcAft>
                      </a:pPr>
                      <a:r>
                        <a:rPr lang="en-US" sz="2000">
                          <a:effectLst/>
                        </a:rPr>
                        <a:t>Debit Card Issuers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                                        31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103479313"/>
                  </a:ext>
                </a:extLst>
              </a:tr>
              <a:tr h="372909">
                <a:tc>
                  <a:txBody>
                    <a:bodyPr/>
                    <a:lstStyle/>
                    <a:p>
                      <a:pPr marL="0" marR="0">
                        <a:spcBef>
                          <a:spcPts val="0"/>
                        </a:spcBef>
                        <a:spcAft>
                          <a:spcPts val="0"/>
                        </a:spcAft>
                      </a:pPr>
                      <a:r>
                        <a:rPr lang="en-US" sz="2000">
                          <a:effectLst/>
                        </a:rPr>
                        <a:t>Debit Card Transactions - Volume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438.4 million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44796816"/>
                  </a:ext>
                </a:extLst>
              </a:tr>
              <a:tr h="372909">
                <a:tc>
                  <a:txBody>
                    <a:bodyPr/>
                    <a:lstStyle/>
                    <a:p>
                      <a:pPr marL="0" marR="0">
                        <a:spcBef>
                          <a:spcPts val="0"/>
                        </a:spcBef>
                        <a:spcAft>
                          <a:spcPts val="0"/>
                        </a:spcAft>
                      </a:pPr>
                      <a:r>
                        <a:rPr lang="en-US" sz="2000">
                          <a:effectLst/>
                        </a:rPr>
                        <a:t>Debit Card Transactions - Value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5075.9 billion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66857887"/>
                  </a:ext>
                </a:extLst>
              </a:tr>
              <a:tr h="372909">
                <a:tc>
                  <a:txBody>
                    <a:bodyPr/>
                    <a:lstStyle/>
                    <a:p>
                      <a:pPr marL="0" marR="0">
                        <a:spcBef>
                          <a:spcPts val="0"/>
                        </a:spcBef>
                        <a:spcAft>
                          <a:spcPts val="0"/>
                        </a:spcAft>
                      </a:pPr>
                      <a:r>
                        <a:rPr lang="en-US" sz="2000">
                          <a:effectLst/>
                        </a:rPr>
                        <a:t>Credit Card Transactions - Volume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35.4 million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207399665"/>
                  </a:ext>
                </a:extLst>
              </a:tr>
              <a:tr h="372909">
                <a:tc>
                  <a:txBody>
                    <a:bodyPr/>
                    <a:lstStyle/>
                    <a:p>
                      <a:pPr marL="0" marR="0">
                        <a:spcBef>
                          <a:spcPts val="0"/>
                        </a:spcBef>
                        <a:spcAft>
                          <a:spcPts val="0"/>
                        </a:spcAft>
                      </a:pPr>
                      <a:r>
                        <a:rPr lang="en-US" sz="2000">
                          <a:effectLst/>
                        </a:rPr>
                        <a:t>Credit Card Transactions - Value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201.5 billion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601833423"/>
                  </a:ext>
                </a:extLst>
              </a:tr>
              <a:tr h="372909">
                <a:tc>
                  <a:txBody>
                    <a:bodyPr/>
                    <a:lstStyle/>
                    <a:p>
                      <a:pPr marL="0" marR="0">
                        <a:spcBef>
                          <a:spcPts val="0"/>
                        </a:spcBef>
                        <a:spcAft>
                          <a:spcPts val="0"/>
                        </a:spcAft>
                      </a:pPr>
                      <a:r>
                        <a:rPr lang="en-US" sz="2000">
                          <a:effectLst/>
                        </a:rPr>
                        <a:t>POS Acquirers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                                           9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86559265"/>
                  </a:ext>
                </a:extLst>
              </a:tr>
              <a:tr h="372909">
                <a:tc>
                  <a:txBody>
                    <a:bodyPr/>
                    <a:lstStyle/>
                    <a:p>
                      <a:pPr marL="0" marR="0">
                        <a:spcBef>
                          <a:spcPts val="0"/>
                        </a:spcBef>
                        <a:spcAft>
                          <a:spcPts val="0"/>
                        </a:spcAft>
                      </a:pPr>
                      <a:r>
                        <a:rPr lang="en-US" sz="2000">
                          <a:effectLst/>
                        </a:rPr>
                        <a:t>POS per 100,000 Population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r">
                        <a:spcBef>
                          <a:spcPts val="0"/>
                        </a:spcBef>
                        <a:spcAft>
                          <a:spcPts val="0"/>
                        </a:spcAft>
                      </a:pPr>
                      <a:r>
                        <a:rPr lang="en-US" sz="2000" dirty="0">
                          <a:effectLst/>
                        </a:rPr>
                        <a:t>                                        26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974000479"/>
                  </a:ext>
                </a:extLst>
              </a:tr>
            </a:tbl>
          </a:graphicData>
        </a:graphic>
      </p:graphicFrame>
    </p:spTree>
    <p:extLst>
      <p:ext uri="{BB962C8B-B14F-4D97-AF65-F5344CB8AC3E}">
        <p14:creationId xmlns:p14="http://schemas.microsoft.com/office/powerpoint/2010/main" val="325762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Transfers</a:t>
            </a:r>
            <a:endParaRPr lang="en-US" dirty="0"/>
          </a:p>
        </p:txBody>
      </p:sp>
      <p:sp>
        <p:nvSpPr>
          <p:cNvPr id="3" name="Content Placeholder 2"/>
          <p:cNvSpPr>
            <a:spLocks noGrp="1"/>
          </p:cNvSpPr>
          <p:nvPr>
            <p:ph idx="1"/>
          </p:nvPr>
        </p:nvSpPr>
        <p:spPr/>
        <p:txBody>
          <a:bodyPr>
            <a:normAutofit lnSpcReduction="10000"/>
          </a:bodyPr>
          <a:lstStyle/>
          <a:p>
            <a:r>
              <a:rPr lang="en-US" sz="2800" b="1" u="sng" dirty="0" smtClean="0"/>
              <a:t>IBFT (1-Link)</a:t>
            </a:r>
          </a:p>
          <a:p>
            <a:pPr>
              <a:buFont typeface="Wingdings" panose="05000000000000000000" pitchFamily="2" charset="2"/>
              <a:buChar char="§"/>
            </a:pPr>
            <a:r>
              <a:rPr lang="en-US" sz="2400" dirty="0" smtClean="0"/>
              <a:t>For retail payments</a:t>
            </a:r>
          </a:p>
          <a:p>
            <a:pPr>
              <a:buFont typeface="Wingdings" panose="05000000000000000000" pitchFamily="2" charset="2"/>
              <a:buChar char="§"/>
            </a:pPr>
            <a:r>
              <a:rPr lang="en-US" sz="2400" dirty="0" smtClean="0"/>
              <a:t>Enables banks to offer Inter Bank Fund Transfers using ATMS, Internet Banking and Call Centers</a:t>
            </a:r>
          </a:p>
          <a:p>
            <a:pPr>
              <a:buFont typeface="Wingdings" panose="05000000000000000000" pitchFamily="2" charset="2"/>
              <a:buChar char="§"/>
            </a:pPr>
            <a:r>
              <a:rPr lang="en-US" sz="2400" dirty="0" smtClean="0"/>
              <a:t>Charges determined by the banks individually. </a:t>
            </a:r>
          </a:p>
          <a:p>
            <a:r>
              <a:rPr lang="en-US" sz="2800" b="1" u="sng" dirty="0" smtClean="0"/>
              <a:t>PRISM Transfers (SBP) </a:t>
            </a:r>
          </a:p>
          <a:p>
            <a:r>
              <a:rPr lang="en-US" dirty="0" smtClean="0"/>
              <a:t>For Large Value Payment </a:t>
            </a:r>
          </a:p>
          <a:p>
            <a:r>
              <a:rPr lang="en-US" dirty="0" smtClean="0"/>
              <a:t>Credit transfers through bank branches </a:t>
            </a:r>
          </a:p>
          <a:p>
            <a:r>
              <a:rPr lang="en-US" dirty="0" smtClean="0"/>
              <a:t>Charges determined by SBP</a:t>
            </a:r>
          </a:p>
          <a:p>
            <a:endParaRPr lang="en-US" dirty="0"/>
          </a:p>
        </p:txBody>
      </p:sp>
    </p:spTree>
    <p:extLst>
      <p:ext uri="{BB962C8B-B14F-4D97-AF65-F5344CB8AC3E}">
        <p14:creationId xmlns:p14="http://schemas.microsoft.com/office/powerpoint/2010/main" val="730928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40" name="Rectangle 9"/>
          <p:cNvSpPr>
            <a:spLocks noGrp="1" noChangeArrowheads="1"/>
          </p:cNvSpPr>
          <p:nvPr>
            <p:ph type="title"/>
          </p:nvPr>
        </p:nvSpPr>
        <p:spPr>
          <a:xfrm>
            <a:off x="1029599" y="202094"/>
            <a:ext cx="8204200" cy="809625"/>
          </a:xfrm>
        </p:spPr>
        <p:txBody>
          <a:bodyPr/>
          <a:lstStyle/>
          <a:p>
            <a:pPr eaLnBrk="1" hangingPunct="1"/>
            <a:r>
              <a:rPr lang="en-US" sz="4000" dirty="0"/>
              <a:t>Cheque Clearing</a:t>
            </a:r>
          </a:p>
        </p:txBody>
      </p:sp>
      <p:sp>
        <p:nvSpPr>
          <p:cNvPr id="14338" name="Slide Number Placeholder 5"/>
          <p:cNvSpPr>
            <a:spLocks noGrp="1"/>
          </p:cNvSpPr>
          <p:nvPr>
            <p:ph type="sldNum" sz="quarter" idx="12"/>
          </p:nvPr>
        </p:nvSpPr>
        <p:spPr>
          <a:noFill/>
        </p:spPr>
        <p:txBody>
          <a:bodyPr/>
          <a:lstStyle/>
          <a:p>
            <a:fld id="{4ABFBC64-88A1-48EF-B831-1B35B6863B60}" type="slidenum">
              <a:rPr lang="en-US">
                <a:latin typeface="Arial" pitchFamily="34" charset="0"/>
              </a:rPr>
              <a:pPr/>
              <a:t>12</a:t>
            </a:fld>
            <a:endParaRPr lang="en-US">
              <a:latin typeface="Arial" pitchFamily="34" charset="0"/>
            </a:endParaRPr>
          </a:p>
        </p:txBody>
      </p:sp>
      <p:grpSp>
        <p:nvGrpSpPr>
          <p:cNvPr id="2" name="Group 49"/>
          <p:cNvGrpSpPr/>
          <p:nvPr/>
        </p:nvGrpSpPr>
        <p:grpSpPr>
          <a:xfrm>
            <a:off x="2350759" y="1262064"/>
            <a:ext cx="7227726" cy="620343"/>
            <a:chOff x="826759" y="1262063"/>
            <a:chExt cx="7227726" cy="620343"/>
          </a:xfrm>
        </p:grpSpPr>
        <p:sp>
          <p:nvSpPr>
            <p:cNvPr id="14341" name="Text Box 10"/>
            <p:cNvSpPr txBox="1">
              <a:spLocks noChangeArrowheads="1"/>
            </p:cNvSpPr>
            <p:nvPr/>
          </p:nvSpPr>
          <p:spPr bwMode="auto">
            <a:xfrm>
              <a:off x="826759" y="1281113"/>
              <a:ext cx="1357359" cy="585418"/>
            </a:xfrm>
            <a:prstGeom prst="rect">
              <a:avLst/>
            </a:prstGeom>
            <a:solidFill>
              <a:srgbClr val="CCECFF"/>
            </a:solidFill>
            <a:ln w="19050">
              <a:solidFill>
                <a:schemeClr val="tx1"/>
              </a:solidFill>
              <a:miter lim="800000"/>
              <a:headEnd/>
              <a:tailEnd/>
            </a:ln>
          </p:spPr>
          <p:txBody>
            <a:bodyPr wrap="none" lIns="92075" tIns="46038" rIns="92075" bIns="46038" anchor="ctr">
              <a:spAutoFit/>
            </a:bodyPr>
            <a:lstStyle/>
            <a:p>
              <a:pPr algn="ctr" eaLnBrk="0" hangingPunct="0"/>
              <a:r>
                <a:rPr lang="en-US" sz="1600" b="1" dirty="0"/>
                <a:t>CUSTOMER </a:t>
              </a:r>
              <a:r>
                <a:rPr lang="en-US" sz="1600" b="1" dirty="0">
                  <a:solidFill>
                    <a:srgbClr val="FF0000"/>
                  </a:solidFill>
                </a:rPr>
                <a:t>A</a:t>
              </a:r>
              <a:endParaRPr lang="en-US" sz="1600" b="1" dirty="0">
                <a:solidFill>
                  <a:srgbClr val="FF0000"/>
                </a:solidFill>
              </a:endParaRPr>
            </a:p>
            <a:p>
              <a:pPr algn="ctr" eaLnBrk="0" hangingPunct="0"/>
              <a:r>
                <a:rPr lang="en-US" sz="1600" b="1" dirty="0"/>
                <a:t>OF MCB</a:t>
              </a:r>
              <a:endParaRPr lang="en-US" sz="1000" b="1" dirty="0"/>
            </a:p>
          </p:txBody>
        </p:sp>
        <p:sp>
          <p:nvSpPr>
            <p:cNvPr id="14342" name="Line 11"/>
            <p:cNvSpPr>
              <a:spLocks noChangeShapeType="1"/>
            </p:cNvSpPr>
            <p:nvPr/>
          </p:nvSpPr>
          <p:spPr bwMode="auto">
            <a:xfrm>
              <a:off x="2362200" y="1508444"/>
              <a:ext cx="4191000" cy="45719"/>
            </a:xfrm>
            <a:prstGeom prst="line">
              <a:avLst/>
            </a:prstGeom>
            <a:noFill/>
            <a:ln w="19050">
              <a:solidFill>
                <a:schemeClr val="hlink"/>
              </a:solidFill>
              <a:round/>
              <a:headEnd/>
              <a:tailEnd type="triangle" w="med" len="med"/>
            </a:ln>
          </p:spPr>
          <p:txBody>
            <a:bodyPr wrap="square" lIns="92075" tIns="46038" rIns="92075" bIns="46038" anchor="ctr">
              <a:spAutoFit/>
            </a:bodyPr>
            <a:lstStyle/>
            <a:p>
              <a:endParaRPr lang="en-US"/>
            </a:p>
          </p:txBody>
        </p:sp>
        <p:sp>
          <p:nvSpPr>
            <p:cNvPr id="14343" name="Text Box 12"/>
            <p:cNvSpPr txBox="1">
              <a:spLocks noChangeArrowheads="1"/>
            </p:cNvSpPr>
            <p:nvPr/>
          </p:nvSpPr>
          <p:spPr bwMode="auto">
            <a:xfrm>
              <a:off x="4024260" y="1571625"/>
              <a:ext cx="1190582" cy="277641"/>
            </a:xfrm>
            <a:prstGeom prst="rect">
              <a:avLst/>
            </a:prstGeom>
            <a:noFill/>
            <a:ln w="9525">
              <a:noFill/>
              <a:miter lim="800000"/>
              <a:headEnd/>
              <a:tailEnd/>
            </a:ln>
          </p:spPr>
          <p:txBody>
            <a:bodyPr wrap="none" lIns="92075" tIns="46038" rIns="92075" bIns="46038" anchor="ctr">
              <a:spAutoFit/>
            </a:bodyPr>
            <a:lstStyle/>
            <a:p>
              <a:pPr algn="ctr" eaLnBrk="0" hangingPunct="0"/>
              <a:r>
                <a:rPr lang="en-US" sz="1200" b="1" dirty="0">
                  <a:solidFill>
                    <a:schemeClr val="hlink"/>
                  </a:solidFill>
                </a:rPr>
                <a:t>“PAY </a:t>
              </a:r>
              <a:r>
                <a:rPr lang="en-US" sz="1200" b="1" dirty="0">
                  <a:solidFill>
                    <a:schemeClr val="hlink"/>
                  </a:solidFill>
                </a:rPr>
                <a:t>B </a:t>
              </a:r>
              <a:r>
                <a:rPr lang="en-US" sz="1200" b="1" dirty="0">
                  <a:solidFill>
                    <a:schemeClr val="hlink"/>
                  </a:solidFill>
                </a:rPr>
                <a:t>Rs 100”</a:t>
              </a:r>
              <a:endParaRPr lang="en-US" sz="1000" b="1" dirty="0"/>
            </a:p>
          </p:txBody>
        </p:sp>
        <p:sp>
          <p:nvSpPr>
            <p:cNvPr id="14344" name="Text Box 13"/>
            <p:cNvSpPr txBox="1">
              <a:spLocks noChangeArrowheads="1"/>
            </p:cNvSpPr>
            <p:nvPr/>
          </p:nvSpPr>
          <p:spPr bwMode="auto">
            <a:xfrm>
              <a:off x="6723288" y="1296988"/>
              <a:ext cx="1331197" cy="585418"/>
            </a:xfrm>
            <a:prstGeom prst="rect">
              <a:avLst/>
            </a:prstGeom>
            <a:solidFill>
              <a:srgbClr val="99FFCC"/>
            </a:solidFill>
            <a:ln w="19050">
              <a:solidFill>
                <a:schemeClr val="tx1"/>
              </a:solidFill>
              <a:miter lim="800000"/>
              <a:headEnd/>
              <a:tailEnd/>
            </a:ln>
          </p:spPr>
          <p:txBody>
            <a:bodyPr wrap="none" lIns="92075" tIns="46038" rIns="92075" bIns="46038" anchor="ctr">
              <a:spAutoFit/>
            </a:bodyPr>
            <a:lstStyle/>
            <a:p>
              <a:pPr algn="ctr" eaLnBrk="0" hangingPunct="0"/>
              <a:r>
                <a:rPr lang="en-US" sz="1600" b="1" dirty="0"/>
                <a:t>CUSTOMER </a:t>
              </a:r>
              <a:r>
                <a:rPr lang="en-US" sz="1600" b="1" dirty="0">
                  <a:solidFill>
                    <a:srgbClr val="FF0000"/>
                  </a:solidFill>
                </a:rPr>
                <a:t>B</a:t>
              </a:r>
              <a:endParaRPr lang="en-US" sz="1600" b="1" dirty="0">
                <a:solidFill>
                  <a:srgbClr val="FF0000"/>
                </a:solidFill>
              </a:endParaRPr>
            </a:p>
            <a:p>
              <a:pPr algn="ctr" eaLnBrk="0" hangingPunct="0"/>
              <a:r>
                <a:rPr lang="en-US" sz="1600" b="1" dirty="0"/>
                <a:t>OF CITIBANK</a:t>
              </a:r>
              <a:endParaRPr lang="en-US" sz="1000" b="1" dirty="0"/>
            </a:p>
          </p:txBody>
        </p:sp>
        <p:sp>
          <p:nvSpPr>
            <p:cNvPr id="14349" name="Text Box 30"/>
            <p:cNvSpPr txBox="1">
              <a:spLocks noChangeArrowheads="1"/>
            </p:cNvSpPr>
            <p:nvPr/>
          </p:nvSpPr>
          <p:spPr bwMode="auto">
            <a:xfrm>
              <a:off x="4150788" y="1262063"/>
              <a:ext cx="1846788" cy="277641"/>
            </a:xfrm>
            <a:prstGeom prst="rect">
              <a:avLst/>
            </a:prstGeom>
            <a:noFill/>
            <a:ln w="9525">
              <a:noFill/>
              <a:miter lim="800000"/>
              <a:headEnd/>
              <a:tailEnd/>
            </a:ln>
          </p:spPr>
          <p:txBody>
            <a:bodyPr wrap="none" lIns="92075" tIns="46038" rIns="92075" bIns="46038">
              <a:spAutoFit/>
            </a:bodyPr>
            <a:lstStyle/>
            <a:p>
              <a:pPr algn="r" eaLnBrk="0" hangingPunct="0"/>
              <a:r>
                <a:rPr lang="en-US" sz="1200" b="1" dirty="0">
                  <a:solidFill>
                    <a:schemeClr val="hlink"/>
                  </a:solidFill>
                </a:rPr>
                <a:t>1.  </a:t>
              </a:r>
              <a:r>
                <a:rPr lang="en-US" sz="1200" b="1" dirty="0">
                  <a:solidFill>
                    <a:srgbClr val="FF0000"/>
                  </a:solidFill>
                </a:rPr>
                <a:t>A </a:t>
              </a:r>
              <a:r>
                <a:rPr lang="en-US" sz="1200" b="1" dirty="0">
                  <a:solidFill>
                    <a:schemeClr val="hlink"/>
                  </a:solidFill>
                </a:rPr>
                <a:t> </a:t>
              </a:r>
              <a:r>
                <a:rPr lang="en-US" sz="1200" b="1" dirty="0">
                  <a:solidFill>
                    <a:schemeClr val="hlink"/>
                  </a:solidFill>
                </a:rPr>
                <a:t>SENDS CHECK TO </a:t>
              </a:r>
              <a:r>
                <a:rPr lang="en-US" sz="1200" b="1" dirty="0">
                  <a:solidFill>
                    <a:srgbClr val="FF0000"/>
                  </a:solidFill>
                </a:rPr>
                <a:t>B</a:t>
              </a:r>
              <a:endParaRPr lang="en-US" sz="1200" b="1" dirty="0">
                <a:solidFill>
                  <a:srgbClr val="FF0000"/>
                </a:solidFill>
              </a:endParaRPr>
            </a:p>
          </p:txBody>
        </p:sp>
      </p:grpSp>
      <p:grpSp>
        <p:nvGrpSpPr>
          <p:cNvPr id="3" name="Group 54"/>
          <p:cNvGrpSpPr/>
          <p:nvPr/>
        </p:nvGrpSpPr>
        <p:grpSpPr>
          <a:xfrm>
            <a:off x="4865688" y="2795588"/>
            <a:ext cx="3219452" cy="2736850"/>
            <a:chOff x="3341688" y="2795588"/>
            <a:chExt cx="3219452" cy="2736850"/>
          </a:xfrm>
        </p:grpSpPr>
        <p:grpSp>
          <p:nvGrpSpPr>
            <p:cNvPr id="4" name="Group 2"/>
            <p:cNvGrpSpPr>
              <a:grpSpLocks/>
            </p:cNvGrpSpPr>
            <p:nvPr/>
          </p:nvGrpSpPr>
          <p:grpSpPr bwMode="auto">
            <a:xfrm>
              <a:off x="3341688" y="3505201"/>
              <a:ext cx="2460625" cy="2027237"/>
              <a:chOff x="2105" y="2208"/>
              <a:chExt cx="1550" cy="1277"/>
            </a:xfrm>
          </p:grpSpPr>
          <p:sp>
            <p:nvSpPr>
              <p:cNvPr id="14380" name="Text Box 3"/>
              <p:cNvSpPr txBox="1">
                <a:spLocks noChangeArrowheads="1"/>
              </p:cNvSpPr>
              <p:nvPr/>
            </p:nvSpPr>
            <p:spPr bwMode="auto">
              <a:xfrm>
                <a:off x="2112" y="2208"/>
                <a:ext cx="1536" cy="1277"/>
              </a:xfrm>
              <a:prstGeom prst="rect">
                <a:avLst/>
              </a:prstGeom>
              <a:solidFill>
                <a:srgbClr val="FFFF66"/>
              </a:solidFill>
              <a:ln w="19050">
                <a:solidFill>
                  <a:schemeClr val="tx1"/>
                </a:solidFill>
                <a:miter lim="800000"/>
                <a:headEnd/>
                <a:tailEnd/>
              </a:ln>
            </p:spPr>
            <p:txBody>
              <a:bodyPr lIns="92075" tIns="46038" rIns="92075" bIns="46038" anchor="ctr">
                <a:spAutoFit/>
              </a:bodyPr>
              <a:lstStyle/>
              <a:p>
                <a:pPr algn="ctr" eaLnBrk="0" hangingPunct="0"/>
                <a:r>
                  <a:rPr lang="en-US" sz="1400" b="1" dirty="0"/>
                  <a:t>CLEARING HOUSE</a:t>
                </a:r>
              </a:p>
              <a:p>
                <a:pPr algn="ctr" eaLnBrk="0" hangingPunct="0"/>
                <a:r>
                  <a:rPr lang="en-US" sz="1400" b="1" dirty="0"/>
                  <a:t>(NIFT)</a:t>
                </a:r>
              </a:p>
              <a:p>
                <a:pPr algn="ctr" eaLnBrk="0" hangingPunct="0"/>
                <a:endParaRPr lang="en-US" sz="1400" b="1" dirty="0"/>
              </a:p>
              <a:p>
                <a:pPr eaLnBrk="0" hangingPunct="0">
                  <a:lnSpc>
                    <a:spcPct val="120000"/>
                  </a:lnSpc>
                </a:pPr>
                <a:r>
                  <a:rPr lang="en-US" sz="1400" b="1" dirty="0"/>
                  <a:t>MCB</a:t>
                </a:r>
              </a:p>
              <a:p>
                <a:pPr eaLnBrk="0" hangingPunct="0">
                  <a:lnSpc>
                    <a:spcPct val="120000"/>
                  </a:lnSpc>
                </a:pPr>
                <a:r>
                  <a:rPr lang="en-US" sz="1400" b="1" dirty="0"/>
                  <a:t>BANK A</a:t>
                </a:r>
              </a:p>
              <a:p>
                <a:pPr eaLnBrk="0" hangingPunct="0">
                  <a:lnSpc>
                    <a:spcPct val="120000"/>
                  </a:lnSpc>
                </a:pPr>
                <a:r>
                  <a:rPr lang="en-US" sz="1400" b="1" dirty="0"/>
                  <a:t>. . .</a:t>
                </a:r>
              </a:p>
              <a:p>
                <a:pPr eaLnBrk="0" hangingPunct="0">
                  <a:lnSpc>
                    <a:spcPct val="120000"/>
                  </a:lnSpc>
                </a:pPr>
                <a:r>
                  <a:rPr lang="en-US" sz="1400" b="1" dirty="0"/>
                  <a:t>BANK Z</a:t>
                </a:r>
              </a:p>
              <a:p>
                <a:pPr eaLnBrk="0" hangingPunct="0">
                  <a:lnSpc>
                    <a:spcPct val="120000"/>
                  </a:lnSpc>
                </a:pPr>
                <a:r>
                  <a:rPr lang="en-US" sz="1400" b="1" dirty="0"/>
                  <a:t>CITIBANK</a:t>
                </a:r>
              </a:p>
            </p:txBody>
          </p:sp>
          <p:sp>
            <p:nvSpPr>
              <p:cNvPr id="14381" name="Line 4"/>
              <p:cNvSpPr>
                <a:spLocks noChangeShapeType="1"/>
              </p:cNvSpPr>
              <p:nvPr/>
            </p:nvSpPr>
            <p:spPr bwMode="auto">
              <a:xfrm>
                <a:off x="2110" y="2955"/>
                <a:ext cx="1536"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82" name="Line 5"/>
              <p:cNvSpPr>
                <a:spLocks noChangeShapeType="1"/>
              </p:cNvSpPr>
              <p:nvPr/>
            </p:nvSpPr>
            <p:spPr bwMode="auto">
              <a:xfrm>
                <a:off x="2119" y="2779"/>
                <a:ext cx="1536" cy="0"/>
              </a:xfrm>
              <a:prstGeom prst="line">
                <a:avLst/>
              </a:prstGeom>
              <a:noFill/>
              <a:ln w="12700">
                <a:solidFill>
                  <a:schemeClr val="tx1"/>
                </a:solidFill>
                <a:round/>
                <a:headEnd/>
                <a:tailEnd/>
              </a:ln>
            </p:spPr>
            <p:txBody>
              <a:bodyPr wrap="none" lIns="92075" tIns="46038" rIns="92075" bIns="46038" anchor="ctr">
                <a:spAutoFit/>
              </a:bodyPr>
              <a:lstStyle/>
              <a:p>
                <a:endParaRPr lang="en-US"/>
              </a:p>
            </p:txBody>
          </p:sp>
          <p:sp>
            <p:nvSpPr>
              <p:cNvPr id="14383" name="Line 6"/>
              <p:cNvSpPr>
                <a:spLocks noChangeShapeType="1"/>
              </p:cNvSpPr>
              <p:nvPr/>
            </p:nvSpPr>
            <p:spPr bwMode="auto">
              <a:xfrm>
                <a:off x="2105" y="2587"/>
                <a:ext cx="1536"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84" name="Line 7"/>
              <p:cNvSpPr>
                <a:spLocks noChangeShapeType="1"/>
              </p:cNvSpPr>
              <p:nvPr/>
            </p:nvSpPr>
            <p:spPr bwMode="auto">
              <a:xfrm>
                <a:off x="2105" y="3112"/>
                <a:ext cx="1536"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85" name="Line 8"/>
              <p:cNvSpPr>
                <a:spLocks noChangeShapeType="1"/>
              </p:cNvSpPr>
              <p:nvPr/>
            </p:nvSpPr>
            <p:spPr bwMode="auto">
              <a:xfrm>
                <a:off x="2108" y="3277"/>
                <a:ext cx="1536" cy="0"/>
              </a:xfrm>
              <a:prstGeom prst="line">
                <a:avLst/>
              </a:prstGeom>
              <a:noFill/>
              <a:ln w="12700">
                <a:solidFill>
                  <a:schemeClr val="tx1"/>
                </a:solidFill>
                <a:round/>
                <a:headEnd/>
                <a:tailEnd/>
              </a:ln>
            </p:spPr>
            <p:txBody>
              <a:bodyPr lIns="92075" tIns="46038" rIns="92075" bIns="46038" anchor="ctr">
                <a:spAutoFit/>
              </a:bodyPr>
              <a:lstStyle/>
              <a:p>
                <a:endParaRPr lang="en-US"/>
              </a:p>
            </p:txBody>
          </p:sp>
        </p:grpSp>
        <p:grpSp>
          <p:nvGrpSpPr>
            <p:cNvPr id="5" name="Group 35"/>
            <p:cNvGrpSpPr>
              <a:grpSpLocks/>
            </p:cNvGrpSpPr>
            <p:nvPr/>
          </p:nvGrpSpPr>
          <p:grpSpPr bwMode="auto">
            <a:xfrm>
              <a:off x="4743452" y="2795588"/>
              <a:ext cx="1817688" cy="885825"/>
              <a:chOff x="2988" y="1761"/>
              <a:chExt cx="1145" cy="558"/>
            </a:xfrm>
          </p:grpSpPr>
          <p:sp>
            <p:nvSpPr>
              <p:cNvPr id="14364" name="Line 36"/>
              <p:cNvSpPr>
                <a:spLocks noChangeShapeType="1"/>
              </p:cNvSpPr>
              <p:nvPr/>
            </p:nvSpPr>
            <p:spPr bwMode="auto">
              <a:xfrm flipH="1">
                <a:off x="3698" y="1884"/>
                <a:ext cx="435" cy="435"/>
              </a:xfrm>
              <a:prstGeom prst="line">
                <a:avLst/>
              </a:prstGeom>
              <a:noFill/>
              <a:ln w="19050">
                <a:solidFill>
                  <a:schemeClr val="hlink"/>
                </a:solidFill>
                <a:round/>
                <a:headEnd/>
                <a:tailEnd type="triangle" w="med" len="med"/>
              </a:ln>
            </p:spPr>
            <p:txBody>
              <a:bodyPr lIns="92075" tIns="46038" rIns="92075" bIns="46038" anchor="ctr">
                <a:spAutoFit/>
              </a:bodyPr>
              <a:lstStyle/>
              <a:p>
                <a:endParaRPr lang="en-US"/>
              </a:p>
            </p:txBody>
          </p:sp>
          <p:sp>
            <p:nvSpPr>
              <p:cNvPr id="14365" name="Rectangle 37"/>
              <p:cNvSpPr>
                <a:spLocks noChangeArrowheads="1"/>
              </p:cNvSpPr>
              <p:nvPr/>
            </p:nvSpPr>
            <p:spPr bwMode="auto">
              <a:xfrm>
                <a:off x="2988" y="1761"/>
                <a:ext cx="1001" cy="291"/>
              </a:xfrm>
              <a:prstGeom prst="rect">
                <a:avLst/>
              </a:prstGeom>
              <a:noFill/>
              <a:ln w="9525">
                <a:noFill/>
                <a:miter lim="800000"/>
                <a:headEnd/>
                <a:tailEnd/>
              </a:ln>
            </p:spPr>
            <p:txBody>
              <a:bodyPr wrap="none" lIns="92075" tIns="46038" rIns="92075" bIns="46038">
                <a:spAutoFit/>
              </a:bodyPr>
              <a:lstStyle/>
              <a:p>
                <a:pPr marL="457200" indent="-457200" algn="ctr" eaLnBrk="0" hangingPunct="0"/>
                <a:r>
                  <a:rPr lang="en-US" sz="1200" b="1" dirty="0">
                    <a:solidFill>
                      <a:schemeClr val="hlink"/>
                    </a:solidFill>
                  </a:rPr>
                  <a:t>4. CITI SENDS CHECK</a:t>
                </a:r>
              </a:p>
              <a:p>
                <a:pPr marL="457200" indent="-457200" algn="ctr" eaLnBrk="0" hangingPunct="0"/>
                <a:r>
                  <a:rPr lang="en-US" sz="1200" b="1" dirty="0">
                    <a:solidFill>
                      <a:schemeClr val="hlink"/>
                    </a:solidFill>
                  </a:rPr>
                  <a:t>TO CLEARING HOUSE</a:t>
                </a:r>
              </a:p>
            </p:txBody>
          </p:sp>
        </p:grpSp>
      </p:grpSp>
      <p:sp>
        <p:nvSpPr>
          <p:cNvPr id="163878" name="Rectangle 38"/>
          <p:cNvSpPr>
            <a:spLocks noChangeArrowheads="1"/>
          </p:cNvSpPr>
          <p:nvPr/>
        </p:nvSpPr>
        <p:spPr bwMode="auto">
          <a:xfrm>
            <a:off x="4584700" y="5568951"/>
            <a:ext cx="3020186" cy="646973"/>
          </a:xfrm>
          <a:prstGeom prst="rect">
            <a:avLst/>
          </a:prstGeom>
          <a:noFill/>
          <a:ln w="9525">
            <a:noFill/>
            <a:miter lim="800000"/>
            <a:headEnd/>
            <a:tailEnd/>
          </a:ln>
        </p:spPr>
        <p:txBody>
          <a:bodyPr wrap="none" lIns="92075" tIns="46038" rIns="92075" bIns="46038">
            <a:spAutoFit/>
          </a:bodyPr>
          <a:lstStyle/>
          <a:p>
            <a:pPr marL="457200" indent="-457200" eaLnBrk="0" hangingPunct="0"/>
            <a:r>
              <a:rPr lang="en-US" sz="1200" b="1" dirty="0">
                <a:solidFill>
                  <a:schemeClr val="hlink"/>
                </a:solidFill>
              </a:rPr>
              <a:t>5.  CLEARING HOUSE ADDS Rs 100 TO CITI,</a:t>
            </a:r>
          </a:p>
          <a:p>
            <a:pPr marL="457200" indent="-457200" eaLnBrk="0" hangingPunct="0"/>
            <a:r>
              <a:rPr lang="en-US" sz="1200" b="1" dirty="0">
                <a:solidFill>
                  <a:schemeClr val="hlink"/>
                </a:solidFill>
              </a:rPr>
              <a:t>     SUBTRACTS Rs 100 FROM MCB</a:t>
            </a:r>
          </a:p>
          <a:p>
            <a:pPr marL="457200" indent="-457200" eaLnBrk="0" hangingPunct="0"/>
            <a:endParaRPr lang="en-US" sz="1200" b="1" dirty="0">
              <a:solidFill>
                <a:schemeClr val="hlink"/>
              </a:solidFill>
            </a:endParaRPr>
          </a:p>
        </p:txBody>
      </p:sp>
      <p:grpSp>
        <p:nvGrpSpPr>
          <p:cNvPr id="6" name="Group 39"/>
          <p:cNvGrpSpPr>
            <a:grpSpLocks/>
          </p:cNvGrpSpPr>
          <p:nvPr/>
        </p:nvGrpSpPr>
        <p:grpSpPr bwMode="auto">
          <a:xfrm>
            <a:off x="4148138" y="2516188"/>
            <a:ext cx="1524000" cy="1033462"/>
            <a:chOff x="1653" y="1585"/>
            <a:chExt cx="960" cy="651"/>
          </a:xfrm>
        </p:grpSpPr>
        <p:sp>
          <p:nvSpPr>
            <p:cNvPr id="14362" name="Line 40"/>
            <p:cNvSpPr>
              <a:spLocks noChangeShapeType="1"/>
            </p:cNvSpPr>
            <p:nvPr/>
          </p:nvSpPr>
          <p:spPr bwMode="auto">
            <a:xfrm flipH="1" flipV="1">
              <a:off x="1669" y="1847"/>
              <a:ext cx="389" cy="389"/>
            </a:xfrm>
            <a:prstGeom prst="line">
              <a:avLst/>
            </a:prstGeom>
            <a:noFill/>
            <a:ln w="19050">
              <a:solidFill>
                <a:schemeClr val="hlink"/>
              </a:solidFill>
              <a:round/>
              <a:headEnd/>
              <a:tailEnd type="triangle" w="med" len="med"/>
            </a:ln>
          </p:spPr>
          <p:txBody>
            <a:bodyPr lIns="92075" tIns="46038" rIns="92075" bIns="46038" anchor="ctr">
              <a:spAutoFit/>
            </a:bodyPr>
            <a:lstStyle/>
            <a:p>
              <a:endParaRPr lang="en-US"/>
            </a:p>
          </p:txBody>
        </p:sp>
        <p:sp>
          <p:nvSpPr>
            <p:cNvPr id="14363" name="Rectangle 41"/>
            <p:cNvSpPr>
              <a:spLocks noChangeArrowheads="1"/>
            </p:cNvSpPr>
            <p:nvPr/>
          </p:nvSpPr>
          <p:spPr bwMode="auto">
            <a:xfrm>
              <a:off x="1653" y="1585"/>
              <a:ext cx="960" cy="408"/>
            </a:xfrm>
            <a:prstGeom prst="rect">
              <a:avLst/>
            </a:prstGeom>
            <a:noFill/>
            <a:ln w="9525">
              <a:noFill/>
              <a:miter lim="800000"/>
              <a:headEnd/>
              <a:tailEnd/>
            </a:ln>
          </p:spPr>
          <p:txBody>
            <a:bodyPr wrap="none" lIns="92075" tIns="46038" rIns="92075" bIns="46038">
              <a:spAutoFit/>
            </a:bodyPr>
            <a:lstStyle/>
            <a:p>
              <a:pPr marL="457200" indent="-457200" eaLnBrk="0" hangingPunct="0"/>
              <a:r>
                <a:rPr lang="en-US" sz="1200" b="1" dirty="0">
                  <a:solidFill>
                    <a:schemeClr val="hlink"/>
                  </a:solidFill>
                </a:rPr>
                <a:t>7. </a:t>
              </a:r>
              <a:r>
                <a:rPr lang="en-US" sz="1200" b="1" dirty="0">
                  <a:solidFill>
                    <a:schemeClr val="hlink"/>
                  </a:solidFill>
                </a:rPr>
                <a:t>CLEARING HOUSE</a:t>
              </a:r>
            </a:p>
            <a:p>
              <a:pPr marL="457200" indent="-457200" eaLnBrk="0" hangingPunct="0"/>
              <a:r>
                <a:rPr lang="en-US" sz="1200" b="1" dirty="0">
                  <a:solidFill>
                    <a:schemeClr val="hlink"/>
                  </a:solidFill>
                </a:rPr>
                <a:t>    SENDS CHECK TO</a:t>
              </a:r>
            </a:p>
            <a:p>
              <a:pPr marL="457200" indent="-457200" eaLnBrk="0" hangingPunct="0"/>
              <a:r>
                <a:rPr lang="en-US" sz="1200" b="1" dirty="0">
                  <a:solidFill>
                    <a:schemeClr val="hlink"/>
                  </a:solidFill>
                </a:rPr>
                <a:t>    MCB</a:t>
              </a:r>
            </a:p>
          </p:txBody>
        </p:sp>
      </p:grpSp>
      <p:sp>
        <p:nvSpPr>
          <p:cNvPr id="163882" name="Rectangle 42"/>
          <p:cNvSpPr>
            <a:spLocks noChangeArrowheads="1"/>
          </p:cNvSpPr>
          <p:nvPr/>
        </p:nvSpPr>
        <p:spPr bwMode="auto">
          <a:xfrm>
            <a:off x="1766888" y="4648201"/>
            <a:ext cx="1701800" cy="646973"/>
          </a:xfrm>
          <a:prstGeom prst="rect">
            <a:avLst/>
          </a:prstGeom>
          <a:noFill/>
          <a:ln w="9525">
            <a:noFill/>
            <a:miter lim="800000"/>
            <a:headEnd/>
            <a:tailEnd/>
          </a:ln>
        </p:spPr>
        <p:txBody>
          <a:bodyPr lIns="92075" tIns="46038" rIns="92075" bIns="46038">
            <a:spAutoFit/>
          </a:bodyPr>
          <a:lstStyle/>
          <a:p>
            <a:pPr eaLnBrk="0" hangingPunct="0"/>
            <a:r>
              <a:rPr lang="en-US" sz="1200" b="1" dirty="0">
                <a:solidFill>
                  <a:schemeClr val="hlink"/>
                </a:solidFill>
              </a:rPr>
              <a:t>8.  </a:t>
            </a:r>
            <a:r>
              <a:rPr lang="en-US" sz="1200" b="1" dirty="0">
                <a:solidFill>
                  <a:schemeClr val="hlink"/>
                </a:solidFill>
              </a:rPr>
              <a:t>MCB DEDUCTS Rs 100 FROM </a:t>
            </a:r>
            <a:r>
              <a:rPr lang="en-US" sz="1200" b="1" dirty="0">
                <a:solidFill>
                  <a:srgbClr val="FF0000"/>
                </a:solidFill>
              </a:rPr>
              <a:t>A</a:t>
            </a:r>
            <a:r>
              <a:rPr lang="en-US" sz="1200" b="1" dirty="0">
                <a:solidFill>
                  <a:schemeClr val="hlink"/>
                </a:solidFill>
              </a:rPr>
              <a:t>   </a:t>
            </a:r>
            <a:r>
              <a:rPr lang="en-US" sz="1200" b="1" dirty="0">
                <a:solidFill>
                  <a:schemeClr val="hlink"/>
                </a:solidFill>
              </a:rPr>
              <a:t>ACCOUNT</a:t>
            </a:r>
          </a:p>
        </p:txBody>
      </p:sp>
      <p:grpSp>
        <p:nvGrpSpPr>
          <p:cNvPr id="7" name="Group 56"/>
          <p:cNvGrpSpPr/>
          <p:nvPr/>
        </p:nvGrpSpPr>
        <p:grpSpPr>
          <a:xfrm>
            <a:off x="2057401" y="2519364"/>
            <a:ext cx="3171825" cy="2817815"/>
            <a:chOff x="533400" y="2519363"/>
            <a:chExt cx="3171825" cy="2817815"/>
          </a:xfrm>
        </p:grpSpPr>
        <p:grpSp>
          <p:nvGrpSpPr>
            <p:cNvPr id="8" name="Group 23"/>
            <p:cNvGrpSpPr>
              <a:grpSpLocks/>
            </p:cNvGrpSpPr>
            <p:nvPr/>
          </p:nvGrpSpPr>
          <p:grpSpPr bwMode="auto">
            <a:xfrm>
              <a:off x="533400" y="2519363"/>
              <a:ext cx="2068513" cy="2027237"/>
              <a:chOff x="336" y="1587"/>
              <a:chExt cx="1303" cy="1277"/>
            </a:xfrm>
          </p:grpSpPr>
          <p:sp>
            <p:nvSpPr>
              <p:cNvPr id="14368" name="Text Box 24"/>
              <p:cNvSpPr txBox="1">
                <a:spLocks noChangeArrowheads="1"/>
              </p:cNvSpPr>
              <p:nvPr/>
            </p:nvSpPr>
            <p:spPr bwMode="auto">
              <a:xfrm>
                <a:off x="342" y="1587"/>
                <a:ext cx="1294" cy="1277"/>
              </a:xfrm>
              <a:prstGeom prst="rect">
                <a:avLst/>
              </a:prstGeom>
              <a:solidFill>
                <a:srgbClr val="CCECFF"/>
              </a:solidFill>
              <a:ln w="19050">
                <a:solidFill>
                  <a:schemeClr val="tx1"/>
                </a:solidFill>
                <a:miter lim="800000"/>
                <a:headEnd/>
                <a:tailEnd/>
              </a:ln>
            </p:spPr>
            <p:txBody>
              <a:bodyPr lIns="92075" tIns="46038" rIns="92075" bIns="46038" anchor="ctr">
                <a:spAutoFit/>
              </a:bodyPr>
              <a:lstStyle/>
              <a:p>
                <a:pPr algn="ctr" eaLnBrk="0" hangingPunct="0"/>
                <a:r>
                  <a:rPr lang="en-US" sz="1400" b="1" dirty="0"/>
                  <a:t>MCB BANK</a:t>
                </a:r>
              </a:p>
              <a:p>
                <a:pPr algn="ctr" eaLnBrk="0" hangingPunct="0"/>
                <a:endParaRPr lang="en-US" sz="1400" b="1" dirty="0"/>
              </a:p>
              <a:p>
                <a:pPr algn="ctr" eaLnBrk="0" hangingPunct="0"/>
                <a:endParaRPr lang="en-US" sz="1400" b="1" dirty="0"/>
              </a:p>
              <a:p>
                <a:pPr eaLnBrk="0" hangingPunct="0">
                  <a:lnSpc>
                    <a:spcPct val="120000"/>
                  </a:lnSpc>
                </a:pPr>
                <a:r>
                  <a:rPr lang="en-US" sz="1400" b="1" dirty="0"/>
                  <a:t>CUSTOMER </a:t>
                </a:r>
                <a:r>
                  <a:rPr lang="en-US" sz="1400" b="1" dirty="0"/>
                  <a:t>C</a:t>
                </a:r>
                <a:endParaRPr lang="en-US" sz="1400" b="1" dirty="0"/>
              </a:p>
              <a:p>
                <a:pPr eaLnBrk="0" hangingPunct="0">
                  <a:lnSpc>
                    <a:spcPct val="120000"/>
                  </a:lnSpc>
                </a:pPr>
                <a:r>
                  <a:rPr lang="en-US" sz="1400" b="1" dirty="0"/>
                  <a:t>CUSTOMER </a:t>
                </a:r>
                <a:r>
                  <a:rPr lang="en-US" sz="1400" dirty="0">
                    <a:solidFill>
                      <a:srgbClr val="FF0000"/>
                    </a:solidFill>
                  </a:rPr>
                  <a:t>A</a:t>
                </a:r>
                <a:endParaRPr lang="en-US" sz="1400" dirty="0">
                  <a:solidFill>
                    <a:srgbClr val="FF0000"/>
                  </a:solidFill>
                </a:endParaRPr>
              </a:p>
              <a:p>
                <a:pPr eaLnBrk="0" hangingPunct="0">
                  <a:lnSpc>
                    <a:spcPct val="120000"/>
                  </a:lnSpc>
                </a:pPr>
                <a:r>
                  <a:rPr lang="en-US" sz="1400" b="1" dirty="0"/>
                  <a:t>. . .</a:t>
                </a:r>
              </a:p>
              <a:p>
                <a:pPr eaLnBrk="0" hangingPunct="0">
                  <a:lnSpc>
                    <a:spcPct val="120000"/>
                  </a:lnSpc>
                </a:pPr>
                <a:r>
                  <a:rPr lang="en-US" sz="1400" b="1" dirty="0"/>
                  <a:t>CUSTOMER Y</a:t>
                </a:r>
              </a:p>
              <a:p>
                <a:pPr eaLnBrk="0" hangingPunct="0">
                  <a:lnSpc>
                    <a:spcPct val="120000"/>
                  </a:lnSpc>
                </a:pPr>
                <a:r>
                  <a:rPr lang="en-US" sz="1400" b="1" dirty="0"/>
                  <a:t>CUSTOMER Z</a:t>
                </a:r>
              </a:p>
            </p:txBody>
          </p:sp>
          <p:sp>
            <p:nvSpPr>
              <p:cNvPr id="14369" name="Line 25"/>
              <p:cNvSpPr>
                <a:spLocks noChangeShapeType="1"/>
              </p:cNvSpPr>
              <p:nvPr/>
            </p:nvSpPr>
            <p:spPr bwMode="auto">
              <a:xfrm>
                <a:off x="341" y="2367"/>
                <a:ext cx="1287"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70" name="Line 26"/>
              <p:cNvSpPr>
                <a:spLocks noChangeShapeType="1"/>
              </p:cNvSpPr>
              <p:nvPr/>
            </p:nvSpPr>
            <p:spPr bwMode="auto">
              <a:xfrm>
                <a:off x="350" y="2191"/>
                <a:ext cx="1279"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71" name="Line 27"/>
              <p:cNvSpPr>
                <a:spLocks noChangeShapeType="1"/>
              </p:cNvSpPr>
              <p:nvPr/>
            </p:nvSpPr>
            <p:spPr bwMode="auto">
              <a:xfrm>
                <a:off x="336" y="1999"/>
                <a:ext cx="1303"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72" name="Line 28"/>
              <p:cNvSpPr>
                <a:spLocks noChangeShapeType="1"/>
              </p:cNvSpPr>
              <p:nvPr/>
            </p:nvSpPr>
            <p:spPr bwMode="auto">
              <a:xfrm>
                <a:off x="336" y="2524"/>
                <a:ext cx="1294"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73" name="Line 29"/>
              <p:cNvSpPr>
                <a:spLocks noChangeShapeType="1"/>
              </p:cNvSpPr>
              <p:nvPr/>
            </p:nvSpPr>
            <p:spPr bwMode="auto">
              <a:xfrm>
                <a:off x="339" y="2689"/>
                <a:ext cx="1295" cy="0"/>
              </a:xfrm>
              <a:prstGeom prst="line">
                <a:avLst/>
              </a:prstGeom>
              <a:noFill/>
              <a:ln w="12700">
                <a:solidFill>
                  <a:schemeClr val="tx1"/>
                </a:solidFill>
                <a:round/>
                <a:headEnd/>
                <a:tailEnd/>
              </a:ln>
            </p:spPr>
            <p:txBody>
              <a:bodyPr lIns="92075" tIns="46038" rIns="92075" bIns="46038" anchor="ctr">
                <a:spAutoFit/>
              </a:bodyPr>
              <a:lstStyle/>
              <a:p>
                <a:endParaRPr lang="en-US"/>
              </a:p>
            </p:txBody>
          </p:sp>
        </p:grpSp>
        <p:grpSp>
          <p:nvGrpSpPr>
            <p:cNvPr id="9" name="Group 43"/>
            <p:cNvGrpSpPr>
              <a:grpSpLocks/>
            </p:cNvGrpSpPr>
            <p:nvPr/>
          </p:nvGrpSpPr>
          <p:grpSpPr bwMode="auto">
            <a:xfrm>
              <a:off x="2060575" y="4124327"/>
              <a:ext cx="1644650" cy="1212851"/>
              <a:chOff x="1302" y="2543"/>
              <a:chExt cx="1036" cy="764"/>
            </a:xfrm>
          </p:grpSpPr>
          <p:sp>
            <p:nvSpPr>
              <p:cNvPr id="14360" name="Rectangle 44"/>
              <p:cNvSpPr>
                <a:spLocks noChangeArrowheads="1"/>
              </p:cNvSpPr>
              <p:nvPr/>
            </p:nvSpPr>
            <p:spPr bwMode="auto">
              <a:xfrm>
                <a:off x="1302" y="2899"/>
                <a:ext cx="1036" cy="408"/>
              </a:xfrm>
              <a:prstGeom prst="rect">
                <a:avLst/>
              </a:prstGeom>
              <a:noFill/>
              <a:ln w="9525">
                <a:noFill/>
                <a:miter lim="800000"/>
                <a:headEnd/>
                <a:tailEnd/>
              </a:ln>
            </p:spPr>
            <p:txBody>
              <a:bodyPr lIns="92075" tIns="46038" rIns="92075" bIns="46038">
                <a:spAutoFit/>
              </a:bodyPr>
              <a:lstStyle/>
              <a:p>
                <a:pPr eaLnBrk="0" hangingPunct="0"/>
                <a:r>
                  <a:rPr lang="en-US" sz="1200" b="1" dirty="0">
                    <a:solidFill>
                      <a:schemeClr val="hlink"/>
                    </a:solidFill>
                  </a:rPr>
                  <a:t>6. CLEARING</a:t>
                </a:r>
                <a:br>
                  <a:rPr lang="en-US" sz="1200" b="1" dirty="0">
                    <a:solidFill>
                      <a:schemeClr val="hlink"/>
                    </a:solidFill>
                  </a:rPr>
                </a:br>
                <a:r>
                  <a:rPr lang="en-US" sz="1200" b="1" dirty="0">
                    <a:solidFill>
                      <a:schemeClr val="hlink"/>
                    </a:solidFill>
                  </a:rPr>
                  <a:t>HOUSE SENDS  MCB DEBIT INFO</a:t>
                </a:r>
              </a:p>
            </p:txBody>
          </p:sp>
          <p:sp>
            <p:nvSpPr>
              <p:cNvPr id="14361" name="Line 45"/>
              <p:cNvSpPr>
                <a:spLocks noChangeShapeType="1"/>
              </p:cNvSpPr>
              <p:nvPr/>
            </p:nvSpPr>
            <p:spPr bwMode="auto">
              <a:xfrm flipH="1" flipV="1">
                <a:off x="1672" y="2543"/>
                <a:ext cx="389" cy="389"/>
              </a:xfrm>
              <a:prstGeom prst="line">
                <a:avLst/>
              </a:prstGeom>
              <a:noFill/>
              <a:ln w="19050">
                <a:solidFill>
                  <a:schemeClr val="hlink"/>
                </a:solidFill>
                <a:round/>
                <a:headEnd/>
                <a:tailEnd type="triangle" w="med" len="med"/>
              </a:ln>
            </p:spPr>
            <p:txBody>
              <a:bodyPr lIns="92075" tIns="46038" rIns="92075" bIns="46038" anchor="ctr">
                <a:spAutoFit/>
              </a:bodyPr>
              <a:lstStyle/>
              <a:p>
                <a:endParaRPr lang="en-US"/>
              </a:p>
            </p:txBody>
          </p:sp>
        </p:grpSp>
      </p:grpSp>
      <p:grpSp>
        <p:nvGrpSpPr>
          <p:cNvPr id="10" name="Group 53"/>
          <p:cNvGrpSpPr/>
          <p:nvPr/>
        </p:nvGrpSpPr>
        <p:grpSpPr>
          <a:xfrm>
            <a:off x="7086601" y="1903414"/>
            <a:ext cx="3114675" cy="3191219"/>
            <a:chOff x="5562600" y="1903413"/>
            <a:chExt cx="3114675" cy="3191219"/>
          </a:xfrm>
        </p:grpSpPr>
        <p:sp>
          <p:nvSpPr>
            <p:cNvPr id="163874" name="Rectangle 34"/>
            <p:cNvSpPr>
              <a:spLocks noChangeArrowheads="1"/>
            </p:cNvSpPr>
            <p:nvPr/>
          </p:nvSpPr>
          <p:spPr bwMode="auto">
            <a:xfrm>
              <a:off x="6908233" y="4632325"/>
              <a:ext cx="1603131" cy="462307"/>
            </a:xfrm>
            <a:prstGeom prst="rect">
              <a:avLst/>
            </a:prstGeom>
            <a:noFill/>
            <a:ln w="9525">
              <a:noFill/>
              <a:miter lim="800000"/>
              <a:headEnd/>
              <a:tailEnd/>
            </a:ln>
          </p:spPr>
          <p:txBody>
            <a:bodyPr wrap="none" lIns="92075" tIns="46038" rIns="92075" bIns="46038">
              <a:spAutoFit/>
            </a:bodyPr>
            <a:lstStyle/>
            <a:p>
              <a:pPr algn="ctr" eaLnBrk="0" hangingPunct="0"/>
              <a:r>
                <a:rPr lang="en-US" sz="1200" b="1" dirty="0">
                  <a:solidFill>
                    <a:schemeClr val="hlink"/>
                  </a:solidFill>
                </a:rPr>
                <a:t>3.  CITIBANK CREDITS</a:t>
              </a:r>
            </a:p>
            <a:p>
              <a:pPr algn="ctr" eaLnBrk="0" hangingPunct="0"/>
              <a:r>
                <a:rPr lang="en-US" sz="1200" b="1" dirty="0">
                  <a:solidFill>
                    <a:schemeClr val="hlink"/>
                  </a:solidFill>
                </a:rPr>
                <a:t>       </a:t>
              </a:r>
              <a:r>
                <a:rPr lang="en-US" sz="1200" b="1" dirty="0">
                  <a:solidFill>
                    <a:srgbClr val="FF0000"/>
                  </a:solidFill>
                </a:rPr>
                <a:t>B</a:t>
              </a:r>
              <a:r>
                <a:rPr lang="en-US" sz="1200" b="1" dirty="0">
                  <a:solidFill>
                    <a:schemeClr val="hlink"/>
                  </a:solidFill>
                </a:rPr>
                <a:t> </a:t>
              </a:r>
              <a:r>
                <a:rPr lang="en-US" sz="1200" b="1" dirty="0">
                  <a:solidFill>
                    <a:schemeClr val="hlink"/>
                  </a:solidFill>
                </a:rPr>
                <a:t>WITH Rs 100</a:t>
              </a:r>
            </a:p>
          </p:txBody>
        </p:sp>
        <p:grpSp>
          <p:nvGrpSpPr>
            <p:cNvPr id="11" name="Group 50"/>
            <p:cNvGrpSpPr/>
            <p:nvPr/>
          </p:nvGrpSpPr>
          <p:grpSpPr>
            <a:xfrm>
              <a:off x="5562600" y="1903413"/>
              <a:ext cx="3114675" cy="2630487"/>
              <a:chOff x="5562600" y="1903413"/>
              <a:chExt cx="3114675" cy="2630487"/>
            </a:xfrm>
          </p:grpSpPr>
          <p:grpSp>
            <p:nvGrpSpPr>
              <p:cNvPr id="12" name="Group 16"/>
              <p:cNvGrpSpPr>
                <a:grpSpLocks/>
              </p:cNvGrpSpPr>
              <p:nvPr/>
            </p:nvGrpSpPr>
            <p:grpSpPr bwMode="auto">
              <a:xfrm>
                <a:off x="6608763" y="2506663"/>
                <a:ext cx="2068512" cy="2027237"/>
                <a:chOff x="4163" y="1579"/>
                <a:chExt cx="1303" cy="1277"/>
              </a:xfrm>
            </p:grpSpPr>
            <p:sp>
              <p:nvSpPr>
                <p:cNvPr id="14374" name="Text Box 17"/>
                <p:cNvSpPr txBox="1">
                  <a:spLocks noChangeArrowheads="1"/>
                </p:cNvSpPr>
                <p:nvPr/>
              </p:nvSpPr>
              <p:spPr bwMode="auto">
                <a:xfrm>
                  <a:off x="4169" y="1579"/>
                  <a:ext cx="1294" cy="1277"/>
                </a:xfrm>
                <a:prstGeom prst="rect">
                  <a:avLst/>
                </a:prstGeom>
                <a:solidFill>
                  <a:srgbClr val="99FFCC"/>
                </a:solidFill>
                <a:ln w="19050">
                  <a:solidFill>
                    <a:schemeClr val="tx1"/>
                  </a:solidFill>
                  <a:miter lim="800000"/>
                  <a:headEnd/>
                  <a:tailEnd/>
                </a:ln>
              </p:spPr>
              <p:txBody>
                <a:bodyPr lIns="92075" tIns="46038" rIns="92075" bIns="46038" anchor="ctr">
                  <a:spAutoFit/>
                </a:bodyPr>
                <a:lstStyle/>
                <a:p>
                  <a:pPr algn="ctr" eaLnBrk="0" hangingPunct="0"/>
                  <a:r>
                    <a:rPr lang="en-US" sz="1400" b="1" dirty="0"/>
                    <a:t>CITIBANK</a:t>
                  </a:r>
                </a:p>
                <a:p>
                  <a:pPr algn="ctr" eaLnBrk="0" hangingPunct="0"/>
                  <a:endParaRPr lang="en-US" sz="1400" b="1" dirty="0"/>
                </a:p>
                <a:p>
                  <a:pPr algn="ctr" eaLnBrk="0" hangingPunct="0"/>
                  <a:endParaRPr lang="en-US" sz="1400" b="1" dirty="0"/>
                </a:p>
                <a:p>
                  <a:pPr eaLnBrk="0" hangingPunct="0">
                    <a:lnSpc>
                      <a:spcPct val="120000"/>
                    </a:lnSpc>
                  </a:pPr>
                  <a:r>
                    <a:rPr lang="en-US" sz="1400" b="1" dirty="0"/>
                    <a:t>CUSTOMER A</a:t>
                  </a:r>
                </a:p>
                <a:p>
                  <a:pPr eaLnBrk="0" hangingPunct="0">
                    <a:lnSpc>
                      <a:spcPct val="120000"/>
                    </a:lnSpc>
                  </a:pPr>
                  <a:r>
                    <a:rPr lang="en-US" sz="1400" b="1" dirty="0"/>
                    <a:t>CUSTOMER B</a:t>
                  </a:r>
                </a:p>
                <a:p>
                  <a:pPr eaLnBrk="0" hangingPunct="0">
                    <a:lnSpc>
                      <a:spcPct val="120000"/>
                    </a:lnSpc>
                  </a:pPr>
                  <a:r>
                    <a:rPr lang="en-US" sz="1400" b="1" dirty="0"/>
                    <a:t>. . .</a:t>
                  </a:r>
                </a:p>
                <a:p>
                  <a:pPr eaLnBrk="0" hangingPunct="0">
                    <a:lnSpc>
                      <a:spcPct val="120000"/>
                    </a:lnSpc>
                  </a:pPr>
                  <a:r>
                    <a:rPr lang="en-US" sz="1400" b="1" dirty="0">
                      <a:solidFill>
                        <a:srgbClr val="FF0000"/>
                      </a:solidFill>
                    </a:rPr>
                    <a:t>B</a:t>
                  </a:r>
                  <a:endParaRPr lang="en-US" sz="1400" b="1" dirty="0">
                    <a:solidFill>
                      <a:srgbClr val="FF0000"/>
                    </a:solidFill>
                  </a:endParaRPr>
                </a:p>
                <a:p>
                  <a:pPr eaLnBrk="0" hangingPunct="0">
                    <a:lnSpc>
                      <a:spcPct val="120000"/>
                    </a:lnSpc>
                  </a:pPr>
                  <a:r>
                    <a:rPr lang="en-US" sz="1400" b="1" dirty="0"/>
                    <a:t>CUSTOMER Z</a:t>
                  </a:r>
                </a:p>
              </p:txBody>
            </p:sp>
            <p:sp>
              <p:nvSpPr>
                <p:cNvPr id="14375" name="Line 18"/>
                <p:cNvSpPr>
                  <a:spLocks noChangeShapeType="1"/>
                </p:cNvSpPr>
                <p:nvPr/>
              </p:nvSpPr>
              <p:spPr bwMode="auto">
                <a:xfrm>
                  <a:off x="4168" y="2359"/>
                  <a:ext cx="1287"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76" name="Line 19"/>
                <p:cNvSpPr>
                  <a:spLocks noChangeShapeType="1"/>
                </p:cNvSpPr>
                <p:nvPr/>
              </p:nvSpPr>
              <p:spPr bwMode="auto">
                <a:xfrm flipV="1">
                  <a:off x="4177" y="2190"/>
                  <a:ext cx="1279" cy="1"/>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77" name="Line 20"/>
                <p:cNvSpPr>
                  <a:spLocks noChangeShapeType="1"/>
                </p:cNvSpPr>
                <p:nvPr/>
              </p:nvSpPr>
              <p:spPr bwMode="auto">
                <a:xfrm>
                  <a:off x="4163" y="1991"/>
                  <a:ext cx="1303"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78" name="Line 21"/>
                <p:cNvSpPr>
                  <a:spLocks noChangeShapeType="1"/>
                </p:cNvSpPr>
                <p:nvPr/>
              </p:nvSpPr>
              <p:spPr bwMode="auto">
                <a:xfrm>
                  <a:off x="4163" y="2516"/>
                  <a:ext cx="1294" cy="0"/>
                </a:xfrm>
                <a:prstGeom prst="line">
                  <a:avLst/>
                </a:prstGeom>
                <a:noFill/>
                <a:ln w="12700">
                  <a:solidFill>
                    <a:schemeClr val="tx1"/>
                  </a:solidFill>
                  <a:round/>
                  <a:headEnd/>
                  <a:tailEnd/>
                </a:ln>
              </p:spPr>
              <p:txBody>
                <a:bodyPr lIns="92075" tIns="46038" rIns="92075" bIns="46038" anchor="ctr">
                  <a:spAutoFit/>
                </a:bodyPr>
                <a:lstStyle/>
                <a:p>
                  <a:endParaRPr lang="en-US"/>
                </a:p>
              </p:txBody>
            </p:sp>
            <p:sp>
              <p:nvSpPr>
                <p:cNvPr id="14379" name="Line 22"/>
                <p:cNvSpPr>
                  <a:spLocks noChangeShapeType="1"/>
                </p:cNvSpPr>
                <p:nvPr/>
              </p:nvSpPr>
              <p:spPr bwMode="auto">
                <a:xfrm>
                  <a:off x="4166" y="2681"/>
                  <a:ext cx="1295" cy="0"/>
                </a:xfrm>
                <a:prstGeom prst="line">
                  <a:avLst/>
                </a:prstGeom>
                <a:noFill/>
                <a:ln w="12700">
                  <a:solidFill>
                    <a:schemeClr val="tx1"/>
                  </a:solidFill>
                  <a:round/>
                  <a:headEnd/>
                  <a:tailEnd/>
                </a:ln>
              </p:spPr>
              <p:txBody>
                <a:bodyPr lIns="92075" tIns="46038" rIns="92075" bIns="46038" anchor="ctr">
                  <a:spAutoFit/>
                </a:bodyPr>
                <a:lstStyle/>
                <a:p>
                  <a:endParaRPr lang="en-US"/>
                </a:p>
              </p:txBody>
            </p:sp>
          </p:grpSp>
          <p:grpSp>
            <p:nvGrpSpPr>
              <p:cNvPr id="13" name="Group 31"/>
              <p:cNvGrpSpPr>
                <a:grpSpLocks/>
              </p:cNvGrpSpPr>
              <p:nvPr/>
            </p:nvGrpSpPr>
            <p:grpSpPr bwMode="auto">
              <a:xfrm>
                <a:off x="5562600" y="1903413"/>
                <a:ext cx="2011363" cy="604837"/>
                <a:chOff x="3504" y="1199"/>
                <a:chExt cx="1267" cy="381"/>
              </a:xfrm>
            </p:grpSpPr>
            <p:sp>
              <p:nvSpPr>
                <p:cNvPr id="14366" name="Line 32"/>
                <p:cNvSpPr>
                  <a:spLocks noChangeShapeType="1"/>
                </p:cNvSpPr>
                <p:nvPr/>
              </p:nvSpPr>
              <p:spPr bwMode="auto">
                <a:xfrm>
                  <a:off x="4771" y="1199"/>
                  <a:ext cx="0" cy="381"/>
                </a:xfrm>
                <a:prstGeom prst="line">
                  <a:avLst/>
                </a:prstGeom>
                <a:noFill/>
                <a:ln w="19050">
                  <a:solidFill>
                    <a:schemeClr val="hlink"/>
                  </a:solidFill>
                  <a:round/>
                  <a:headEnd/>
                  <a:tailEnd type="triangle" w="med" len="med"/>
                </a:ln>
              </p:spPr>
              <p:txBody>
                <a:bodyPr lIns="92075" tIns="46038" rIns="92075" bIns="46038" anchor="ctr">
                  <a:spAutoFit/>
                </a:bodyPr>
                <a:lstStyle/>
                <a:p>
                  <a:endParaRPr lang="en-US"/>
                </a:p>
              </p:txBody>
            </p:sp>
            <p:sp>
              <p:nvSpPr>
                <p:cNvPr id="14367" name="Rectangle 33"/>
                <p:cNvSpPr>
                  <a:spLocks noChangeArrowheads="1"/>
                </p:cNvSpPr>
                <p:nvPr/>
              </p:nvSpPr>
              <p:spPr bwMode="auto">
                <a:xfrm>
                  <a:off x="3504" y="1241"/>
                  <a:ext cx="844" cy="291"/>
                </a:xfrm>
                <a:prstGeom prst="rect">
                  <a:avLst/>
                </a:prstGeom>
                <a:noFill/>
                <a:ln w="9525">
                  <a:noFill/>
                  <a:miter lim="800000"/>
                  <a:headEnd/>
                  <a:tailEnd/>
                </a:ln>
              </p:spPr>
              <p:txBody>
                <a:bodyPr wrap="none" lIns="92075" tIns="46038" rIns="92075" bIns="46038">
                  <a:spAutoFit/>
                </a:bodyPr>
                <a:lstStyle/>
                <a:p>
                  <a:pPr marL="457200" indent="-457200" eaLnBrk="0" hangingPunct="0"/>
                  <a:r>
                    <a:rPr lang="en-US" sz="1200" b="1" dirty="0">
                      <a:solidFill>
                        <a:schemeClr val="hlink"/>
                      </a:solidFill>
                    </a:rPr>
                    <a:t>2.  </a:t>
                  </a:r>
                  <a:r>
                    <a:rPr lang="en-US" sz="1200" b="1" dirty="0">
                      <a:solidFill>
                        <a:srgbClr val="FF0000"/>
                      </a:solidFill>
                    </a:rPr>
                    <a:t>B</a:t>
                  </a:r>
                  <a:r>
                    <a:rPr lang="en-US" sz="1200" b="1" dirty="0">
                      <a:solidFill>
                        <a:schemeClr val="hlink"/>
                      </a:solidFill>
                    </a:rPr>
                    <a:t> </a:t>
                  </a:r>
                  <a:r>
                    <a:rPr lang="en-US" sz="1200" b="1" dirty="0">
                      <a:solidFill>
                        <a:schemeClr val="hlink"/>
                      </a:solidFill>
                    </a:rPr>
                    <a:t>DEPOSITS</a:t>
                  </a:r>
                </a:p>
                <a:p>
                  <a:pPr marL="457200" indent="-457200" eaLnBrk="0" hangingPunct="0"/>
                  <a:r>
                    <a:rPr lang="en-US" sz="1200" b="1" dirty="0">
                      <a:solidFill>
                        <a:schemeClr val="hlink"/>
                      </a:solidFill>
                    </a:rPr>
                    <a:t>     CHECK AT CITI</a:t>
                  </a:r>
                </a:p>
              </p:txBody>
            </p:sp>
          </p:grpSp>
        </p:grpSp>
      </p:grpSp>
      <p:sp>
        <p:nvSpPr>
          <p:cNvPr id="163886" name="Rectangle 46"/>
          <p:cNvSpPr>
            <a:spLocks noChangeArrowheads="1"/>
          </p:cNvSpPr>
          <p:nvPr/>
        </p:nvSpPr>
        <p:spPr bwMode="auto">
          <a:xfrm>
            <a:off x="9673232" y="3983125"/>
            <a:ext cx="533800" cy="277641"/>
          </a:xfrm>
          <a:prstGeom prst="rect">
            <a:avLst/>
          </a:prstGeom>
          <a:noFill/>
          <a:ln w="9525">
            <a:noFill/>
            <a:miter lim="800000"/>
            <a:headEnd/>
            <a:tailEnd/>
          </a:ln>
        </p:spPr>
        <p:txBody>
          <a:bodyPr wrap="none" lIns="92075" tIns="46038" rIns="92075" bIns="46038" anchor="ctr">
            <a:spAutoFit/>
          </a:bodyPr>
          <a:lstStyle/>
          <a:p>
            <a:pPr algn="ctr" eaLnBrk="0" hangingPunct="0"/>
            <a:r>
              <a:rPr lang="en-US" sz="1200" b="1" dirty="0">
                <a:solidFill>
                  <a:schemeClr val="accent2"/>
                </a:solidFill>
              </a:rPr>
              <a:t>+100</a:t>
            </a:r>
          </a:p>
        </p:txBody>
      </p:sp>
      <p:sp>
        <p:nvSpPr>
          <p:cNvPr id="163888" name="Rectangle 48"/>
          <p:cNvSpPr>
            <a:spLocks noChangeArrowheads="1"/>
          </p:cNvSpPr>
          <p:nvPr/>
        </p:nvSpPr>
        <p:spPr bwMode="auto">
          <a:xfrm>
            <a:off x="3644900" y="3467101"/>
            <a:ext cx="492122" cy="277641"/>
          </a:xfrm>
          <a:prstGeom prst="rect">
            <a:avLst/>
          </a:prstGeom>
          <a:noFill/>
          <a:ln w="9525">
            <a:noFill/>
            <a:miter lim="800000"/>
            <a:headEnd/>
            <a:tailEnd/>
          </a:ln>
        </p:spPr>
        <p:txBody>
          <a:bodyPr wrap="none" lIns="92075" tIns="46038" rIns="92075" bIns="46038" anchor="ctr">
            <a:spAutoFit/>
          </a:bodyPr>
          <a:lstStyle/>
          <a:p>
            <a:pPr algn="ctr" eaLnBrk="0" hangingPunct="0"/>
            <a:r>
              <a:rPr lang="en-US" sz="1200" b="1" dirty="0"/>
              <a:t>-100</a:t>
            </a:r>
          </a:p>
        </p:txBody>
      </p:sp>
      <p:grpSp>
        <p:nvGrpSpPr>
          <p:cNvPr id="14" name="Group 55"/>
          <p:cNvGrpSpPr/>
          <p:nvPr/>
        </p:nvGrpSpPr>
        <p:grpSpPr>
          <a:xfrm>
            <a:off x="6749057" y="4133937"/>
            <a:ext cx="926506" cy="1333329"/>
            <a:chOff x="5225057" y="4133936"/>
            <a:chExt cx="926506" cy="1333329"/>
          </a:xfrm>
        </p:grpSpPr>
        <p:sp>
          <p:nvSpPr>
            <p:cNvPr id="163854" name="AutoShape 14"/>
            <p:cNvSpPr>
              <a:spLocks noChangeArrowheads="1"/>
            </p:cNvSpPr>
            <p:nvPr/>
          </p:nvSpPr>
          <p:spPr bwMode="auto">
            <a:xfrm>
              <a:off x="5789613" y="4650538"/>
              <a:ext cx="361950" cy="369974"/>
            </a:xfrm>
            <a:prstGeom prst="curvedLeftArrow">
              <a:avLst>
                <a:gd name="adj1" fmla="val 34836"/>
                <a:gd name="adj2" fmla="val 111854"/>
                <a:gd name="adj3" fmla="val 33333"/>
              </a:avLst>
            </a:prstGeom>
            <a:solidFill>
              <a:schemeClr val="accent2"/>
            </a:solidFill>
            <a:ln w="12700">
              <a:solidFill>
                <a:schemeClr val="tx1"/>
              </a:solidFill>
              <a:miter lim="800000"/>
              <a:headEnd/>
              <a:tailEnd/>
            </a:ln>
          </p:spPr>
          <p:txBody>
            <a:bodyPr lIns="92075" tIns="46038" rIns="92075" bIns="46038" anchor="ctr">
              <a:spAutoFit/>
            </a:bodyPr>
            <a:lstStyle/>
            <a:p>
              <a:endParaRPr lang="en-US"/>
            </a:p>
          </p:txBody>
        </p:sp>
        <p:sp>
          <p:nvSpPr>
            <p:cNvPr id="163887" name="Rectangle 47"/>
            <p:cNvSpPr>
              <a:spLocks noChangeArrowheads="1"/>
            </p:cNvSpPr>
            <p:nvPr/>
          </p:nvSpPr>
          <p:spPr bwMode="auto">
            <a:xfrm>
              <a:off x="5225057" y="5189624"/>
              <a:ext cx="533800" cy="277641"/>
            </a:xfrm>
            <a:prstGeom prst="rect">
              <a:avLst/>
            </a:prstGeom>
            <a:noFill/>
            <a:ln w="9525">
              <a:noFill/>
              <a:miter lim="800000"/>
              <a:headEnd/>
              <a:tailEnd/>
            </a:ln>
          </p:spPr>
          <p:txBody>
            <a:bodyPr wrap="none" lIns="92075" tIns="46038" rIns="92075" bIns="46038" anchor="ctr">
              <a:spAutoFit/>
            </a:bodyPr>
            <a:lstStyle/>
            <a:p>
              <a:pPr algn="ctr" eaLnBrk="0" hangingPunct="0"/>
              <a:r>
                <a:rPr lang="en-US" sz="1200" b="1" dirty="0">
                  <a:solidFill>
                    <a:schemeClr val="accent2"/>
                  </a:solidFill>
                </a:rPr>
                <a:t>+100</a:t>
              </a:r>
            </a:p>
          </p:txBody>
        </p:sp>
        <p:sp>
          <p:nvSpPr>
            <p:cNvPr id="163855" name="Text Box 15"/>
            <p:cNvSpPr txBox="1">
              <a:spLocks noChangeArrowheads="1"/>
            </p:cNvSpPr>
            <p:nvPr/>
          </p:nvSpPr>
          <p:spPr bwMode="auto">
            <a:xfrm>
              <a:off x="5255482" y="4133936"/>
              <a:ext cx="479298" cy="277641"/>
            </a:xfrm>
            <a:prstGeom prst="rect">
              <a:avLst/>
            </a:prstGeom>
            <a:noFill/>
            <a:ln w="9525">
              <a:noFill/>
              <a:miter lim="800000"/>
              <a:headEnd/>
              <a:tailEnd/>
            </a:ln>
          </p:spPr>
          <p:txBody>
            <a:bodyPr wrap="none" lIns="92075" tIns="46038" rIns="92075" bIns="46038" anchor="ctr">
              <a:spAutoFit/>
            </a:bodyPr>
            <a:lstStyle/>
            <a:p>
              <a:pPr algn="ctr" eaLnBrk="0" hangingPunct="0"/>
              <a:r>
                <a:rPr lang="en-US" sz="1200" b="1" dirty="0">
                  <a:solidFill>
                    <a:schemeClr val="accent2"/>
                  </a:solidFill>
                </a:rPr>
                <a:t>-100</a:t>
              </a:r>
              <a:endParaRPr lang="en-US" sz="1000" b="1" dirty="0"/>
            </a:p>
          </p:txBody>
        </p:sp>
      </p:grpSp>
    </p:spTree>
    <p:extLst>
      <p:ext uri="{BB962C8B-B14F-4D97-AF65-F5344CB8AC3E}">
        <p14:creationId xmlns:p14="http://schemas.microsoft.com/office/powerpoint/2010/main" val="4106078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0"/>
                                        <p:tgtEl>
                                          <p:spTgt spid="10"/>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63886"/>
                                        </p:tgtEl>
                                        <p:attrNameLst>
                                          <p:attrName>style.visibility</p:attrName>
                                        </p:attrNameLst>
                                      </p:cBhvr>
                                      <p:to>
                                        <p:strVal val="visible"/>
                                      </p:to>
                                    </p:set>
                                    <p:animEffect transition="in" filter="box(in)">
                                      <p:cBhvr>
                                        <p:cTn id="15" dur="500"/>
                                        <p:tgtEl>
                                          <p:spTgt spid="16388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box(in)">
                                      <p:cBhvr>
                                        <p:cTn id="20" dur="3000"/>
                                        <p:tgtEl>
                                          <p:spTgt spid="3"/>
                                        </p:tgtEl>
                                      </p:cBhvr>
                                    </p:animEffect>
                                  </p:childTnLst>
                                </p:cTn>
                              </p:par>
                            </p:childTnLst>
                          </p:cTn>
                        </p:par>
                      </p:childTnLst>
                    </p:cTn>
                  </p:par>
                  <p:par>
                    <p:cTn id="21" fill="hold">
                      <p:stCondLst>
                        <p:cond delay="indefinite"/>
                      </p:stCondLst>
                      <p:childTnLst>
                        <p:par>
                          <p:cTn id="22" fill="hold">
                            <p:stCondLst>
                              <p:cond delay="0"/>
                            </p:stCondLst>
                            <p:childTnLst>
                              <p:par>
                                <p:cTn id="23" presetID="4" presetClass="entr" presetSubtype="16"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box(in)">
                                      <p:cBhvr>
                                        <p:cTn id="25" dur="500"/>
                                        <p:tgtEl>
                                          <p:spTgt spid="14"/>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163878"/>
                                        </p:tgtEl>
                                        <p:attrNameLst>
                                          <p:attrName>style.visibility</p:attrName>
                                        </p:attrNameLst>
                                      </p:cBhvr>
                                      <p:to>
                                        <p:strVal val="visible"/>
                                      </p:to>
                                    </p:set>
                                    <p:animEffect transition="in" filter="box(in)">
                                      <p:cBhvr>
                                        <p:cTn id="28" dur="500"/>
                                        <p:tgtEl>
                                          <p:spTgt spid="163878"/>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ox(in)">
                                      <p:cBhvr>
                                        <p:cTn id="33" dur="3000"/>
                                        <p:tgtEl>
                                          <p:spTgt spid="7"/>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63888"/>
                                        </p:tgtEl>
                                        <p:attrNameLst>
                                          <p:attrName>style.visibility</p:attrName>
                                        </p:attrNameLst>
                                      </p:cBhvr>
                                      <p:to>
                                        <p:strVal val="visible"/>
                                      </p:to>
                                    </p:set>
                                    <p:animEffect transition="in" filter="box(in)">
                                      <p:cBhvr>
                                        <p:cTn id="36" dur="500"/>
                                        <p:tgtEl>
                                          <p:spTgt spid="163888"/>
                                        </p:tgtEl>
                                      </p:cBhvr>
                                    </p:animEffect>
                                  </p:childTnLst>
                                </p:cTn>
                              </p:par>
                              <p:par>
                                <p:cTn id="37" presetID="4" presetClass="entr" presetSubtype="16"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box(in)">
                                      <p:cBhvr>
                                        <p:cTn id="39" dur="3000"/>
                                        <p:tgtEl>
                                          <p:spTgt spid="6"/>
                                        </p:tgtEl>
                                      </p:cBhvr>
                                    </p:animEffect>
                                  </p:childTnLst>
                                </p:cTn>
                              </p:par>
                            </p:childTnLst>
                          </p:cTn>
                        </p:par>
                        <p:par>
                          <p:cTn id="40" fill="hold">
                            <p:stCondLst>
                              <p:cond delay="3000"/>
                            </p:stCondLst>
                            <p:childTnLst>
                              <p:par>
                                <p:cTn id="41" presetID="4" presetClass="entr" presetSubtype="16" fill="hold" grpId="0" nodeType="afterEffect">
                                  <p:stCondLst>
                                    <p:cond delay="0"/>
                                  </p:stCondLst>
                                  <p:childTnLst>
                                    <p:set>
                                      <p:cBhvr>
                                        <p:cTn id="42" dur="1" fill="hold">
                                          <p:stCondLst>
                                            <p:cond delay="0"/>
                                          </p:stCondLst>
                                        </p:cTn>
                                        <p:tgtEl>
                                          <p:spTgt spid="163882"/>
                                        </p:tgtEl>
                                        <p:attrNameLst>
                                          <p:attrName>style.visibility</p:attrName>
                                        </p:attrNameLst>
                                      </p:cBhvr>
                                      <p:to>
                                        <p:strVal val="visible"/>
                                      </p:to>
                                    </p:set>
                                    <p:animEffect transition="in" filter="box(in)">
                                      <p:cBhvr>
                                        <p:cTn id="43" dur="500"/>
                                        <p:tgtEl>
                                          <p:spTgt spid="1638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8" grpId="0"/>
      <p:bldP spid="163882" grpId="0"/>
      <p:bldP spid="163886" grpId="0"/>
      <p:bldP spid="16388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Clearing-Paper Instruments</a:t>
            </a:r>
            <a:endParaRPr lang="en-US" dirty="0"/>
          </a:p>
        </p:txBody>
      </p:sp>
      <p:sp>
        <p:nvSpPr>
          <p:cNvPr id="3" name="Content Placeholder 2"/>
          <p:cNvSpPr>
            <a:spLocks noGrp="1"/>
          </p:cNvSpPr>
          <p:nvPr>
            <p:ph idx="1"/>
          </p:nvPr>
        </p:nvSpPr>
        <p:spPr>
          <a:xfrm>
            <a:off x="1024128" y="1907177"/>
            <a:ext cx="9720073" cy="4402183"/>
          </a:xfrm>
        </p:spPr>
        <p:txBody>
          <a:bodyPr>
            <a:normAutofit/>
          </a:bodyPr>
          <a:lstStyle/>
          <a:p>
            <a:r>
              <a:rPr lang="en-US" sz="2400" b="1" u="sng" dirty="0" smtClean="0"/>
              <a:t>Clearing Procedure</a:t>
            </a:r>
          </a:p>
          <a:p>
            <a:pPr lvl="1"/>
            <a:r>
              <a:rPr lang="en-US" sz="2400" dirty="0" smtClean="0"/>
              <a:t>From banks to clearing house to banks</a:t>
            </a:r>
          </a:p>
          <a:p>
            <a:r>
              <a:rPr lang="en-US" sz="2400" b="1" u="sng" dirty="0" smtClean="0"/>
              <a:t>Clearing Batches</a:t>
            </a:r>
          </a:p>
          <a:p>
            <a:pPr lvl="1"/>
            <a:r>
              <a:rPr lang="en-US" sz="2400" dirty="0" smtClean="0"/>
              <a:t>Same day, Normal &amp; Intercity</a:t>
            </a:r>
          </a:p>
          <a:p>
            <a:r>
              <a:rPr lang="en-US" sz="2400" b="1" u="sng" dirty="0" smtClean="0"/>
              <a:t>Clearing House (NIFT)</a:t>
            </a:r>
          </a:p>
          <a:p>
            <a:pPr lvl="1"/>
            <a:r>
              <a:rPr lang="en-US" sz="2400" dirty="0" smtClean="0"/>
              <a:t>More than 28 offices &amp; Hubs</a:t>
            </a:r>
          </a:p>
          <a:p>
            <a:pPr lvl="1"/>
            <a:r>
              <a:rPr lang="en-US" sz="2400" dirty="0" smtClean="0"/>
              <a:t>Processing of cheques based on MICR using sorters</a:t>
            </a:r>
          </a:p>
          <a:p>
            <a:pPr lvl="1"/>
            <a:r>
              <a:rPr lang="en-US" sz="2400" dirty="0" smtClean="0"/>
              <a:t>Preparation of Clearing Batches</a:t>
            </a:r>
          </a:p>
          <a:p>
            <a:pPr lvl="1"/>
            <a:r>
              <a:rPr lang="en-US" sz="2400" dirty="0" smtClean="0"/>
              <a:t>Submission of Clearing Batches</a:t>
            </a:r>
            <a:endParaRPr lang="en-US" sz="2400" dirty="0"/>
          </a:p>
        </p:txBody>
      </p:sp>
    </p:spTree>
    <p:extLst>
      <p:ext uri="{BB962C8B-B14F-4D97-AF65-F5344CB8AC3E}">
        <p14:creationId xmlns:p14="http://schemas.microsoft.com/office/powerpoint/2010/main" val="25832732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Clearing</a:t>
            </a:r>
          </a:p>
        </p:txBody>
      </p:sp>
      <p:sp>
        <p:nvSpPr>
          <p:cNvPr id="3" name="Content Placeholder 2"/>
          <p:cNvSpPr>
            <a:spLocks noGrp="1"/>
          </p:cNvSpPr>
          <p:nvPr>
            <p:ph idx="1"/>
          </p:nvPr>
        </p:nvSpPr>
        <p:spPr>
          <a:xfrm>
            <a:off x="339634" y="1972491"/>
            <a:ext cx="10404567" cy="4336869"/>
          </a:xfrm>
        </p:spPr>
        <p:txBody>
          <a:bodyPr>
            <a:normAutofit/>
          </a:bodyPr>
          <a:lstStyle/>
          <a:p>
            <a:pPr algn="just">
              <a:buFont typeface="Wingdings" panose="05000000000000000000" pitchFamily="2" charset="2"/>
              <a:buChar char="§"/>
            </a:pPr>
            <a:r>
              <a:rPr lang="en-US" sz="2400" dirty="0" smtClean="0"/>
              <a:t>Clearing Infrastructure is required to process payment instruments’ settlement between different financial institutions and their customers</a:t>
            </a:r>
          </a:p>
          <a:p>
            <a:pPr algn="just">
              <a:buFont typeface="Wingdings" panose="05000000000000000000" pitchFamily="2" charset="2"/>
              <a:buChar char="§"/>
            </a:pPr>
            <a:r>
              <a:rPr lang="en-US" sz="2400" dirty="0" smtClean="0"/>
              <a:t>E.g. Cheques drawn on other banks, credit transfers sent to other banks’ customer</a:t>
            </a:r>
          </a:p>
          <a:p>
            <a:pPr algn="just">
              <a:buFont typeface="Wingdings" panose="05000000000000000000" pitchFamily="2" charset="2"/>
              <a:buChar char="§"/>
            </a:pPr>
            <a:r>
              <a:rPr lang="en-US" sz="2400" dirty="0" smtClean="0"/>
              <a:t>Clearing can be physical, automated or electronic</a:t>
            </a:r>
          </a:p>
          <a:p>
            <a:pPr algn="just">
              <a:buFont typeface="Wingdings" panose="05000000000000000000" pitchFamily="2" charset="2"/>
              <a:buChar char="§"/>
            </a:pPr>
            <a:r>
              <a:rPr lang="en-US" sz="2400" dirty="0" smtClean="0"/>
              <a:t>Major clearing institutions in Pakistan (NIFT, 1-Link, NCCPL)</a:t>
            </a:r>
          </a:p>
          <a:p>
            <a:pPr algn="just">
              <a:buFont typeface="Wingdings" panose="05000000000000000000" pitchFamily="2" charset="2"/>
              <a:buChar char="§"/>
            </a:pPr>
            <a:r>
              <a:rPr lang="en-US" sz="2400" dirty="0" smtClean="0"/>
              <a:t>The process of transmitting, reconciling and, in some cases, confirming payment orders or security transfer instructions prior to settlement, possibly including the netting of instructions and the establishment of final positions for settlement. Sometimes the term is used (imprecisely) to include settlement. (BIS)</a:t>
            </a:r>
            <a:endParaRPr lang="en-US" sz="2400" dirty="0"/>
          </a:p>
        </p:txBody>
      </p:sp>
    </p:spTree>
    <p:extLst>
      <p:ext uri="{BB962C8B-B14F-4D97-AF65-F5344CB8AC3E}">
        <p14:creationId xmlns:p14="http://schemas.microsoft.com/office/powerpoint/2010/main" val="4859303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Clearing Methods</a:t>
            </a:r>
            <a:endParaRPr lang="en-US" dirty="0"/>
          </a:p>
        </p:txBody>
      </p:sp>
      <p:sp>
        <p:nvSpPr>
          <p:cNvPr id="3" name="Content Placeholder 2"/>
          <p:cNvSpPr>
            <a:spLocks noGrp="1"/>
          </p:cNvSpPr>
          <p:nvPr>
            <p:ph idx="1"/>
          </p:nvPr>
        </p:nvSpPr>
        <p:spPr/>
        <p:txBody>
          <a:bodyPr/>
          <a:lstStyle/>
          <a:p>
            <a:r>
              <a:rPr lang="en-US" sz="2800" b="1" dirty="0" smtClean="0"/>
              <a:t>Bilateral Settlements</a:t>
            </a:r>
          </a:p>
          <a:p>
            <a:pPr lvl="1"/>
            <a:r>
              <a:rPr lang="en-US" sz="2400" dirty="0" smtClean="0"/>
              <a:t>Between two financial institutions. Typically used FX transactions</a:t>
            </a:r>
          </a:p>
          <a:p>
            <a:pPr lvl="1"/>
            <a:r>
              <a:rPr lang="en-US" sz="2400" dirty="0" smtClean="0"/>
              <a:t>Low risk but inefficient for retail payments</a:t>
            </a:r>
            <a:endParaRPr lang="en-US" sz="2400" dirty="0"/>
          </a:p>
          <a:p>
            <a:r>
              <a:rPr lang="en-US" sz="2800" b="1" dirty="0" smtClean="0"/>
              <a:t>Multilateral Net</a:t>
            </a:r>
          </a:p>
          <a:p>
            <a:pPr lvl="1"/>
            <a:r>
              <a:rPr lang="en-US" sz="2400" dirty="0" smtClean="0"/>
              <a:t>Net settlement between multiple institutions. Used for retail payment</a:t>
            </a:r>
          </a:p>
          <a:p>
            <a:pPr lvl="1"/>
            <a:r>
              <a:rPr lang="en-US" sz="2400" dirty="0" smtClean="0"/>
              <a:t>Efficient Settlement but high risk as any participants default can result in systemic risk </a:t>
            </a:r>
          </a:p>
          <a:p>
            <a:pPr lvl="1"/>
            <a:r>
              <a:rPr lang="en-US" sz="2400" dirty="0" smtClean="0"/>
              <a:t>Done by clearing houses like NIFT and 1-Link etc.</a:t>
            </a:r>
            <a:endParaRPr lang="en-US" sz="2400" dirty="0"/>
          </a:p>
          <a:p>
            <a:pPr lvl="1"/>
            <a:endParaRPr lang="en-US" dirty="0"/>
          </a:p>
        </p:txBody>
      </p:sp>
    </p:spTree>
    <p:extLst>
      <p:ext uri="{BB962C8B-B14F-4D97-AF65-F5344CB8AC3E}">
        <p14:creationId xmlns:p14="http://schemas.microsoft.com/office/powerpoint/2010/main" val="2023158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1026"/>
          <p:cNvSpPr>
            <a:spLocks noGrp="1" noChangeArrowheads="1"/>
          </p:cNvSpPr>
          <p:nvPr>
            <p:ph type="title"/>
          </p:nvPr>
        </p:nvSpPr>
        <p:spPr>
          <a:xfrm>
            <a:off x="2209800" y="609600"/>
            <a:ext cx="7772400" cy="533400"/>
          </a:xfrm>
        </p:spPr>
        <p:txBody>
          <a:bodyPr>
            <a:normAutofit/>
          </a:bodyPr>
          <a:lstStyle/>
          <a:p>
            <a:r>
              <a:rPr lang="en-US" sz="3200" b="1" dirty="0">
                <a:solidFill>
                  <a:srgbClr val="CC0066"/>
                </a:solidFill>
                <a:latin typeface="Tahoma" pitchFamily="34" charset="0"/>
              </a:rPr>
              <a:t>Bi Lateral Netting</a:t>
            </a:r>
          </a:p>
        </p:txBody>
      </p:sp>
      <p:sp>
        <p:nvSpPr>
          <p:cNvPr id="25" name="Slide Number Placeholder 4"/>
          <p:cNvSpPr>
            <a:spLocks noGrp="1"/>
          </p:cNvSpPr>
          <p:nvPr>
            <p:ph type="sldNum" sz="quarter" idx="12"/>
          </p:nvPr>
        </p:nvSpPr>
        <p:spPr/>
        <p:txBody>
          <a:bodyPr/>
          <a:lstStyle/>
          <a:p>
            <a:fld id="{20AD6AFC-409D-4675-9D6F-BF1DE27C3739}" type="slidenum">
              <a:rPr lang="en-US"/>
              <a:pPr/>
              <a:t>16</a:t>
            </a:fld>
            <a:endParaRPr lang="en-US"/>
          </a:p>
        </p:txBody>
      </p:sp>
      <p:sp>
        <p:nvSpPr>
          <p:cNvPr id="116739" name="Rectangle 1027"/>
          <p:cNvSpPr>
            <a:spLocks noChangeArrowheads="1"/>
          </p:cNvSpPr>
          <p:nvPr/>
        </p:nvSpPr>
        <p:spPr bwMode="auto">
          <a:xfrm>
            <a:off x="2895600" y="1752600"/>
            <a:ext cx="1371600" cy="914400"/>
          </a:xfrm>
          <a:prstGeom prst="rect">
            <a:avLst/>
          </a:prstGeom>
          <a:solidFill>
            <a:srgbClr val="FF9966"/>
          </a:solidFill>
          <a:ln w="9525">
            <a:solidFill>
              <a:schemeClr val="tx1"/>
            </a:solidFill>
            <a:miter lim="800000"/>
            <a:headEnd/>
            <a:tailEnd/>
          </a:ln>
          <a:effectLst/>
        </p:spPr>
        <p:txBody>
          <a:bodyPr wrap="none" anchor="ctr"/>
          <a:lstStyle/>
          <a:p>
            <a:endParaRPr lang="en-US"/>
          </a:p>
        </p:txBody>
      </p:sp>
      <p:sp>
        <p:nvSpPr>
          <p:cNvPr id="116740" name="Rectangle 1028"/>
          <p:cNvSpPr>
            <a:spLocks noChangeArrowheads="1"/>
          </p:cNvSpPr>
          <p:nvPr/>
        </p:nvSpPr>
        <p:spPr bwMode="auto">
          <a:xfrm>
            <a:off x="7620000" y="1752600"/>
            <a:ext cx="1371600" cy="914400"/>
          </a:xfrm>
          <a:prstGeom prst="rect">
            <a:avLst/>
          </a:prstGeom>
          <a:solidFill>
            <a:srgbClr val="99CCFF"/>
          </a:solidFill>
          <a:ln w="9525">
            <a:solidFill>
              <a:schemeClr val="tx1"/>
            </a:solidFill>
            <a:miter lim="800000"/>
            <a:headEnd/>
            <a:tailEnd/>
          </a:ln>
          <a:effectLst/>
        </p:spPr>
        <p:txBody>
          <a:bodyPr wrap="none" anchor="ctr"/>
          <a:lstStyle/>
          <a:p>
            <a:endParaRPr lang="en-US"/>
          </a:p>
        </p:txBody>
      </p:sp>
      <p:sp>
        <p:nvSpPr>
          <p:cNvPr id="116744" name="Text Box 1032"/>
          <p:cNvSpPr txBox="1">
            <a:spLocks noChangeArrowheads="1"/>
          </p:cNvSpPr>
          <p:nvPr/>
        </p:nvSpPr>
        <p:spPr bwMode="auto">
          <a:xfrm>
            <a:off x="3048000" y="1981200"/>
            <a:ext cx="760144" cy="338554"/>
          </a:xfrm>
          <a:prstGeom prst="rect">
            <a:avLst/>
          </a:prstGeom>
          <a:noFill/>
          <a:ln w="9525">
            <a:noFill/>
            <a:miter lim="800000"/>
            <a:headEnd/>
            <a:tailEnd/>
          </a:ln>
          <a:effectLst/>
        </p:spPr>
        <p:txBody>
          <a:bodyPr wrap="none">
            <a:spAutoFit/>
          </a:bodyPr>
          <a:lstStyle/>
          <a:p>
            <a:r>
              <a:rPr lang="en-US" sz="1600" dirty="0"/>
              <a:t>Bank A</a:t>
            </a:r>
          </a:p>
        </p:txBody>
      </p:sp>
      <p:sp>
        <p:nvSpPr>
          <p:cNvPr id="116745" name="Text Box 1033"/>
          <p:cNvSpPr txBox="1">
            <a:spLocks noChangeArrowheads="1"/>
          </p:cNvSpPr>
          <p:nvPr/>
        </p:nvSpPr>
        <p:spPr bwMode="auto">
          <a:xfrm>
            <a:off x="7848600" y="2057400"/>
            <a:ext cx="753732" cy="338554"/>
          </a:xfrm>
          <a:prstGeom prst="rect">
            <a:avLst/>
          </a:prstGeom>
          <a:noFill/>
          <a:ln w="9525">
            <a:noFill/>
            <a:miter lim="800000"/>
            <a:headEnd/>
            <a:tailEnd/>
          </a:ln>
          <a:effectLst/>
        </p:spPr>
        <p:txBody>
          <a:bodyPr wrap="none">
            <a:spAutoFit/>
          </a:bodyPr>
          <a:lstStyle/>
          <a:p>
            <a:r>
              <a:rPr lang="en-US" sz="1600" dirty="0"/>
              <a:t>Bank B</a:t>
            </a:r>
          </a:p>
        </p:txBody>
      </p:sp>
      <p:sp>
        <p:nvSpPr>
          <p:cNvPr id="116746" name="Text Box 1034"/>
          <p:cNvSpPr txBox="1">
            <a:spLocks noChangeArrowheads="1"/>
          </p:cNvSpPr>
          <p:nvPr/>
        </p:nvSpPr>
        <p:spPr bwMode="auto">
          <a:xfrm>
            <a:off x="5105401" y="2819400"/>
            <a:ext cx="2011363" cy="336550"/>
          </a:xfrm>
          <a:prstGeom prst="rect">
            <a:avLst/>
          </a:prstGeom>
          <a:noFill/>
          <a:ln w="9525">
            <a:noFill/>
            <a:miter lim="800000"/>
            <a:headEnd/>
            <a:tailEnd/>
          </a:ln>
          <a:effectLst/>
        </p:spPr>
        <p:txBody>
          <a:bodyPr wrap="none">
            <a:spAutoFit/>
          </a:bodyPr>
          <a:lstStyle/>
          <a:p>
            <a:r>
              <a:rPr lang="en-US" sz="1600" b="1" dirty="0"/>
              <a:t>Payment Obligations</a:t>
            </a:r>
          </a:p>
        </p:txBody>
      </p:sp>
      <p:sp>
        <p:nvSpPr>
          <p:cNvPr id="116747" name="Rectangle 1035"/>
          <p:cNvSpPr>
            <a:spLocks noChangeArrowheads="1"/>
          </p:cNvSpPr>
          <p:nvPr/>
        </p:nvSpPr>
        <p:spPr bwMode="auto">
          <a:xfrm>
            <a:off x="7620000" y="4343400"/>
            <a:ext cx="1371600" cy="914400"/>
          </a:xfrm>
          <a:prstGeom prst="rect">
            <a:avLst/>
          </a:prstGeom>
          <a:solidFill>
            <a:srgbClr val="CC99FF"/>
          </a:solidFill>
          <a:ln w="9525">
            <a:solidFill>
              <a:schemeClr val="tx1"/>
            </a:solidFill>
            <a:miter lim="800000"/>
            <a:headEnd/>
            <a:tailEnd/>
          </a:ln>
          <a:effectLst/>
        </p:spPr>
        <p:txBody>
          <a:bodyPr wrap="none" anchor="ctr"/>
          <a:lstStyle/>
          <a:p>
            <a:endParaRPr lang="en-US"/>
          </a:p>
        </p:txBody>
      </p:sp>
      <p:sp>
        <p:nvSpPr>
          <p:cNvPr id="116748" name="Rectangle 1036"/>
          <p:cNvSpPr>
            <a:spLocks noChangeArrowheads="1"/>
          </p:cNvSpPr>
          <p:nvPr/>
        </p:nvSpPr>
        <p:spPr bwMode="auto">
          <a:xfrm>
            <a:off x="2743200" y="4343400"/>
            <a:ext cx="1371600" cy="914400"/>
          </a:xfrm>
          <a:prstGeom prst="rect">
            <a:avLst/>
          </a:prstGeom>
          <a:solidFill>
            <a:srgbClr val="FFCC00"/>
          </a:solidFill>
          <a:ln w="9525">
            <a:solidFill>
              <a:schemeClr val="tx1"/>
            </a:solidFill>
            <a:miter lim="800000"/>
            <a:headEnd/>
            <a:tailEnd/>
          </a:ln>
          <a:effectLst/>
        </p:spPr>
        <p:txBody>
          <a:bodyPr wrap="none" anchor="ctr"/>
          <a:lstStyle/>
          <a:p>
            <a:endParaRPr lang="en-US"/>
          </a:p>
        </p:txBody>
      </p:sp>
      <p:sp>
        <p:nvSpPr>
          <p:cNvPr id="116749" name="Text Box 1037"/>
          <p:cNvSpPr txBox="1">
            <a:spLocks noChangeArrowheads="1"/>
          </p:cNvSpPr>
          <p:nvPr/>
        </p:nvSpPr>
        <p:spPr bwMode="auto">
          <a:xfrm>
            <a:off x="3048000" y="4648200"/>
            <a:ext cx="750526" cy="338554"/>
          </a:xfrm>
          <a:prstGeom prst="rect">
            <a:avLst/>
          </a:prstGeom>
          <a:noFill/>
          <a:ln w="9525">
            <a:noFill/>
            <a:miter lim="800000"/>
            <a:headEnd/>
            <a:tailEnd/>
          </a:ln>
          <a:effectLst/>
        </p:spPr>
        <p:txBody>
          <a:bodyPr wrap="none">
            <a:spAutoFit/>
          </a:bodyPr>
          <a:lstStyle/>
          <a:p>
            <a:r>
              <a:rPr lang="en-US" sz="1600" dirty="0"/>
              <a:t>Bank C</a:t>
            </a:r>
          </a:p>
        </p:txBody>
      </p:sp>
      <p:sp>
        <p:nvSpPr>
          <p:cNvPr id="116750" name="Text Box 1038"/>
          <p:cNvSpPr txBox="1">
            <a:spLocks noChangeArrowheads="1"/>
          </p:cNvSpPr>
          <p:nvPr/>
        </p:nvSpPr>
        <p:spPr bwMode="auto">
          <a:xfrm>
            <a:off x="7924801" y="4648200"/>
            <a:ext cx="768159" cy="338554"/>
          </a:xfrm>
          <a:prstGeom prst="rect">
            <a:avLst/>
          </a:prstGeom>
          <a:noFill/>
          <a:ln w="9525">
            <a:noFill/>
            <a:miter lim="800000"/>
            <a:headEnd/>
            <a:tailEnd/>
          </a:ln>
          <a:effectLst/>
        </p:spPr>
        <p:txBody>
          <a:bodyPr wrap="none">
            <a:spAutoFit/>
          </a:bodyPr>
          <a:lstStyle/>
          <a:p>
            <a:r>
              <a:rPr lang="en-US" sz="1600" dirty="0"/>
              <a:t>Bank D</a:t>
            </a:r>
          </a:p>
        </p:txBody>
      </p:sp>
      <p:sp>
        <p:nvSpPr>
          <p:cNvPr id="116752" name="Line 1040"/>
          <p:cNvSpPr>
            <a:spLocks noChangeShapeType="1"/>
          </p:cNvSpPr>
          <p:nvPr/>
        </p:nvSpPr>
        <p:spPr bwMode="auto">
          <a:xfrm>
            <a:off x="4267200" y="2743200"/>
            <a:ext cx="3352800" cy="1676400"/>
          </a:xfrm>
          <a:prstGeom prst="line">
            <a:avLst/>
          </a:prstGeom>
          <a:noFill/>
          <a:ln w="9525">
            <a:solidFill>
              <a:schemeClr val="tx1"/>
            </a:solidFill>
            <a:round/>
            <a:headEnd/>
            <a:tailEnd type="triangle" w="med" len="med"/>
          </a:ln>
          <a:effectLst/>
        </p:spPr>
        <p:txBody>
          <a:bodyPr/>
          <a:lstStyle/>
          <a:p>
            <a:endParaRPr lang="en-US"/>
          </a:p>
        </p:txBody>
      </p:sp>
      <p:sp>
        <p:nvSpPr>
          <p:cNvPr id="116753" name="Line 1041"/>
          <p:cNvSpPr>
            <a:spLocks noChangeShapeType="1"/>
          </p:cNvSpPr>
          <p:nvPr/>
        </p:nvSpPr>
        <p:spPr bwMode="auto">
          <a:xfrm flipH="1">
            <a:off x="3505200" y="2667000"/>
            <a:ext cx="45719" cy="1676400"/>
          </a:xfrm>
          <a:prstGeom prst="line">
            <a:avLst/>
          </a:prstGeom>
          <a:noFill/>
          <a:ln w="9525">
            <a:solidFill>
              <a:schemeClr val="tx1"/>
            </a:solidFill>
            <a:round/>
            <a:headEnd/>
            <a:tailEnd type="triangle" w="med" len="med"/>
          </a:ln>
          <a:effectLst/>
        </p:spPr>
        <p:txBody>
          <a:bodyPr/>
          <a:lstStyle/>
          <a:p>
            <a:endParaRPr lang="en-US"/>
          </a:p>
        </p:txBody>
      </p:sp>
      <p:sp>
        <p:nvSpPr>
          <p:cNvPr id="116754" name="Line 1042"/>
          <p:cNvSpPr>
            <a:spLocks noChangeShapeType="1"/>
          </p:cNvSpPr>
          <p:nvPr/>
        </p:nvSpPr>
        <p:spPr bwMode="auto">
          <a:xfrm flipH="1" flipV="1">
            <a:off x="4267200" y="2133599"/>
            <a:ext cx="3352800" cy="45719"/>
          </a:xfrm>
          <a:prstGeom prst="line">
            <a:avLst/>
          </a:prstGeom>
          <a:noFill/>
          <a:ln w="9525">
            <a:solidFill>
              <a:schemeClr val="tx1"/>
            </a:solidFill>
            <a:round/>
            <a:headEnd/>
            <a:tailEnd type="triangle" w="med" len="med"/>
          </a:ln>
          <a:effectLst/>
        </p:spPr>
        <p:txBody>
          <a:bodyPr/>
          <a:lstStyle/>
          <a:p>
            <a:endParaRPr lang="en-US"/>
          </a:p>
        </p:txBody>
      </p:sp>
      <p:sp>
        <p:nvSpPr>
          <p:cNvPr id="116755" name="Line 1043"/>
          <p:cNvSpPr>
            <a:spLocks noChangeShapeType="1"/>
          </p:cNvSpPr>
          <p:nvPr/>
        </p:nvSpPr>
        <p:spPr bwMode="auto">
          <a:xfrm flipH="1">
            <a:off x="4191000" y="4876800"/>
            <a:ext cx="3352800" cy="0"/>
          </a:xfrm>
          <a:prstGeom prst="line">
            <a:avLst/>
          </a:prstGeom>
          <a:noFill/>
          <a:ln w="9525">
            <a:solidFill>
              <a:schemeClr val="tx1"/>
            </a:solidFill>
            <a:round/>
            <a:headEnd/>
            <a:tailEnd type="triangle" w="med" len="med"/>
          </a:ln>
          <a:effectLst/>
        </p:spPr>
        <p:txBody>
          <a:bodyPr/>
          <a:lstStyle/>
          <a:p>
            <a:endParaRPr lang="en-US"/>
          </a:p>
        </p:txBody>
      </p:sp>
      <p:sp>
        <p:nvSpPr>
          <p:cNvPr id="116756" name="Line 1044"/>
          <p:cNvSpPr>
            <a:spLocks noChangeShapeType="1"/>
          </p:cNvSpPr>
          <p:nvPr/>
        </p:nvSpPr>
        <p:spPr bwMode="auto">
          <a:xfrm flipH="1">
            <a:off x="8732519" y="2667000"/>
            <a:ext cx="45719" cy="1676400"/>
          </a:xfrm>
          <a:prstGeom prst="line">
            <a:avLst/>
          </a:prstGeom>
          <a:noFill/>
          <a:ln w="9525">
            <a:solidFill>
              <a:schemeClr val="tx1"/>
            </a:solidFill>
            <a:round/>
            <a:headEnd/>
            <a:tailEnd type="triangle" w="med" len="med"/>
          </a:ln>
          <a:effectLst/>
        </p:spPr>
        <p:txBody>
          <a:bodyPr/>
          <a:lstStyle/>
          <a:p>
            <a:endParaRPr lang="en-US"/>
          </a:p>
        </p:txBody>
      </p:sp>
      <p:sp>
        <p:nvSpPr>
          <p:cNvPr id="116758" name="Line 1046"/>
          <p:cNvSpPr>
            <a:spLocks noChangeShapeType="1"/>
          </p:cNvSpPr>
          <p:nvPr/>
        </p:nvSpPr>
        <p:spPr bwMode="auto">
          <a:xfrm flipV="1">
            <a:off x="4267200" y="2743200"/>
            <a:ext cx="3657600" cy="1828800"/>
          </a:xfrm>
          <a:prstGeom prst="line">
            <a:avLst/>
          </a:prstGeom>
          <a:noFill/>
          <a:ln w="9525">
            <a:solidFill>
              <a:schemeClr val="tx1"/>
            </a:solidFill>
            <a:round/>
            <a:headEnd/>
            <a:tailEnd type="triangle" w="med" len="med"/>
          </a:ln>
          <a:effectLst/>
        </p:spPr>
        <p:txBody>
          <a:bodyPr/>
          <a:lstStyle/>
          <a:p>
            <a:endParaRPr lang="en-US"/>
          </a:p>
        </p:txBody>
      </p:sp>
      <p:sp>
        <p:nvSpPr>
          <p:cNvPr id="116759" name="Text Box 1047"/>
          <p:cNvSpPr txBox="1">
            <a:spLocks noChangeArrowheads="1"/>
          </p:cNvSpPr>
          <p:nvPr/>
        </p:nvSpPr>
        <p:spPr bwMode="auto">
          <a:xfrm>
            <a:off x="5562600" y="4978401"/>
            <a:ext cx="367408" cy="307777"/>
          </a:xfrm>
          <a:prstGeom prst="rect">
            <a:avLst/>
          </a:prstGeom>
          <a:noFill/>
          <a:ln w="9525">
            <a:noFill/>
            <a:miter lim="800000"/>
            <a:headEnd/>
            <a:tailEnd/>
          </a:ln>
          <a:effectLst/>
        </p:spPr>
        <p:txBody>
          <a:bodyPr wrap="none">
            <a:spAutoFit/>
          </a:bodyPr>
          <a:lstStyle/>
          <a:p>
            <a:r>
              <a:rPr lang="en-US" sz="1400"/>
              <a:t>45</a:t>
            </a:r>
          </a:p>
        </p:txBody>
      </p:sp>
      <p:sp>
        <p:nvSpPr>
          <p:cNvPr id="116760" name="Text Box 1048"/>
          <p:cNvSpPr txBox="1">
            <a:spLocks noChangeArrowheads="1"/>
          </p:cNvSpPr>
          <p:nvPr/>
        </p:nvSpPr>
        <p:spPr bwMode="auto">
          <a:xfrm>
            <a:off x="5334000" y="3987801"/>
            <a:ext cx="367408" cy="307777"/>
          </a:xfrm>
          <a:prstGeom prst="rect">
            <a:avLst/>
          </a:prstGeom>
          <a:noFill/>
          <a:ln w="9525">
            <a:noFill/>
            <a:miter lim="800000"/>
            <a:headEnd/>
            <a:tailEnd/>
          </a:ln>
          <a:effectLst/>
        </p:spPr>
        <p:txBody>
          <a:bodyPr wrap="none">
            <a:spAutoFit/>
          </a:bodyPr>
          <a:lstStyle/>
          <a:p>
            <a:r>
              <a:rPr lang="en-US" sz="1400"/>
              <a:t>85</a:t>
            </a:r>
          </a:p>
        </p:txBody>
      </p:sp>
      <p:sp>
        <p:nvSpPr>
          <p:cNvPr id="116761" name="Text Box 1049"/>
          <p:cNvSpPr txBox="1">
            <a:spLocks noChangeArrowheads="1"/>
          </p:cNvSpPr>
          <p:nvPr/>
        </p:nvSpPr>
        <p:spPr bwMode="auto">
          <a:xfrm>
            <a:off x="8747125" y="3440114"/>
            <a:ext cx="367408" cy="307777"/>
          </a:xfrm>
          <a:prstGeom prst="rect">
            <a:avLst/>
          </a:prstGeom>
          <a:noFill/>
          <a:ln w="9525">
            <a:noFill/>
            <a:miter lim="800000"/>
            <a:headEnd/>
            <a:tailEnd/>
          </a:ln>
          <a:effectLst/>
        </p:spPr>
        <p:txBody>
          <a:bodyPr wrap="none">
            <a:spAutoFit/>
          </a:bodyPr>
          <a:lstStyle/>
          <a:p>
            <a:r>
              <a:rPr lang="en-US" sz="1400" dirty="0"/>
              <a:t>30</a:t>
            </a:r>
          </a:p>
        </p:txBody>
      </p:sp>
      <p:sp>
        <p:nvSpPr>
          <p:cNvPr id="116762" name="Text Box 1050"/>
          <p:cNvSpPr txBox="1">
            <a:spLocks noChangeArrowheads="1"/>
          </p:cNvSpPr>
          <p:nvPr/>
        </p:nvSpPr>
        <p:spPr bwMode="auto">
          <a:xfrm>
            <a:off x="3641725" y="3363914"/>
            <a:ext cx="367408" cy="307777"/>
          </a:xfrm>
          <a:prstGeom prst="rect">
            <a:avLst/>
          </a:prstGeom>
          <a:noFill/>
          <a:ln w="9525">
            <a:noFill/>
            <a:miter lim="800000"/>
            <a:headEnd/>
            <a:tailEnd/>
          </a:ln>
          <a:effectLst/>
        </p:spPr>
        <p:txBody>
          <a:bodyPr wrap="none">
            <a:spAutoFit/>
          </a:bodyPr>
          <a:lstStyle/>
          <a:p>
            <a:r>
              <a:rPr lang="en-US" sz="1400" dirty="0"/>
              <a:t>25</a:t>
            </a:r>
          </a:p>
        </p:txBody>
      </p:sp>
      <p:sp>
        <p:nvSpPr>
          <p:cNvPr id="116763" name="Text Box 1051"/>
          <p:cNvSpPr txBox="1">
            <a:spLocks noChangeArrowheads="1"/>
          </p:cNvSpPr>
          <p:nvPr/>
        </p:nvSpPr>
        <p:spPr bwMode="auto">
          <a:xfrm>
            <a:off x="6613525" y="3516314"/>
            <a:ext cx="367408" cy="307777"/>
          </a:xfrm>
          <a:prstGeom prst="rect">
            <a:avLst/>
          </a:prstGeom>
          <a:noFill/>
          <a:ln w="9525">
            <a:noFill/>
            <a:miter lim="800000"/>
            <a:headEnd/>
            <a:tailEnd/>
          </a:ln>
          <a:effectLst/>
        </p:spPr>
        <p:txBody>
          <a:bodyPr wrap="none">
            <a:spAutoFit/>
          </a:bodyPr>
          <a:lstStyle/>
          <a:p>
            <a:r>
              <a:rPr lang="en-US" sz="1400"/>
              <a:t>90</a:t>
            </a:r>
          </a:p>
        </p:txBody>
      </p:sp>
      <p:sp>
        <p:nvSpPr>
          <p:cNvPr id="116764" name="Text Box 1052"/>
          <p:cNvSpPr txBox="1">
            <a:spLocks noChangeArrowheads="1"/>
          </p:cNvSpPr>
          <p:nvPr/>
        </p:nvSpPr>
        <p:spPr bwMode="auto">
          <a:xfrm>
            <a:off x="5791200" y="2438401"/>
            <a:ext cx="458780" cy="307777"/>
          </a:xfrm>
          <a:prstGeom prst="rect">
            <a:avLst/>
          </a:prstGeom>
          <a:noFill/>
          <a:ln w="9525">
            <a:noFill/>
            <a:miter lim="800000"/>
            <a:headEnd/>
            <a:tailEnd/>
          </a:ln>
          <a:effectLst/>
        </p:spPr>
        <p:txBody>
          <a:bodyPr wrap="none">
            <a:spAutoFit/>
          </a:bodyPr>
          <a:lstStyle/>
          <a:p>
            <a:r>
              <a:rPr lang="en-US" sz="1400" dirty="0"/>
              <a:t>100</a:t>
            </a:r>
          </a:p>
        </p:txBody>
      </p:sp>
      <p:sp>
        <p:nvSpPr>
          <p:cNvPr id="26" name="Line 1046"/>
          <p:cNvSpPr>
            <a:spLocks noChangeShapeType="1"/>
          </p:cNvSpPr>
          <p:nvPr/>
        </p:nvSpPr>
        <p:spPr bwMode="auto">
          <a:xfrm>
            <a:off x="4267200" y="2346961"/>
            <a:ext cx="3352800" cy="45719"/>
          </a:xfrm>
          <a:prstGeom prst="line">
            <a:avLst/>
          </a:prstGeom>
          <a:noFill/>
          <a:ln w="9525">
            <a:solidFill>
              <a:schemeClr val="tx1"/>
            </a:solidFill>
            <a:round/>
            <a:headEnd/>
            <a:tailEnd type="triangle" w="med" len="med"/>
          </a:ln>
          <a:effectLst/>
        </p:spPr>
        <p:txBody>
          <a:bodyPr/>
          <a:lstStyle/>
          <a:p>
            <a:endParaRPr lang="en-US"/>
          </a:p>
        </p:txBody>
      </p:sp>
      <p:sp>
        <p:nvSpPr>
          <p:cNvPr id="27" name="Text Box 1052"/>
          <p:cNvSpPr txBox="1">
            <a:spLocks noChangeArrowheads="1"/>
          </p:cNvSpPr>
          <p:nvPr/>
        </p:nvSpPr>
        <p:spPr bwMode="auto">
          <a:xfrm>
            <a:off x="5867400" y="1752601"/>
            <a:ext cx="367408" cy="307777"/>
          </a:xfrm>
          <a:prstGeom prst="rect">
            <a:avLst/>
          </a:prstGeom>
          <a:noFill/>
          <a:ln w="9525">
            <a:noFill/>
            <a:miter lim="800000"/>
            <a:headEnd/>
            <a:tailEnd/>
          </a:ln>
          <a:effectLst/>
        </p:spPr>
        <p:txBody>
          <a:bodyPr wrap="none">
            <a:spAutoFit/>
          </a:bodyPr>
          <a:lstStyle/>
          <a:p>
            <a:r>
              <a:rPr lang="en-US" sz="1400" dirty="0"/>
              <a:t>75</a:t>
            </a:r>
          </a:p>
        </p:txBody>
      </p:sp>
      <p:sp>
        <p:nvSpPr>
          <p:cNvPr id="28" name="Text Box 1052"/>
          <p:cNvSpPr txBox="1">
            <a:spLocks noChangeArrowheads="1"/>
          </p:cNvSpPr>
          <p:nvPr/>
        </p:nvSpPr>
        <p:spPr bwMode="auto">
          <a:xfrm>
            <a:off x="5728593" y="1295401"/>
            <a:ext cx="713657" cy="307777"/>
          </a:xfrm>
          <a:prstGeom prst="rect">
            <a:avLst/>
          </a:prstGeom>
          <a:noFill/>
          <a:ln w="9525">
            <a:noFill/>
            <a:miter lim="800000"/>
            <a:headEnd/>
            <a:tailEnd/>
          </a:ln>
          <a:effectLst/>
        </p:spPr>
        <p:txBody>
          <a:bodyPr wrap="none">
            <a:spAutoFit/>
          </a:bodyPr>
          <a:lstStyle/>
          <a:p>
            <a:r>
              <a:rPr lang="en-US" sz="1400" dirty="0"/>
              <a:t>A-B=25</a:t>
            </a:r>
          </a:p>
        </p:txBody>
      </p:sp>
      <p:sp>
        <p:nvSpPr>
          <p:cNvPr id="29" name="Line 1046"/>
          <p:cNvSpPr>
            <a:spLocks noChangeShapeType="1"/>
          </p:cNvSpPr>
          <p:nvPr/>
        </p:nvSpPr>
        <p:spPr bwMode="auto">
          <a:xfrm flipV="1">
            <a:off x="3200399" y="2667000"/>
            <a:ext cx="45719" cy="1676400"/>
          </a:xfrm>
          <a:prstGeom prst="line">
            <a:avLst/>
          </a:prstGeom>
          <a:noFill/>
          <a:ln w="9525">
            <a:solidFill>
              <a:schemeClr val="tx1"/>
            </a:solidFill>
            <a:round/>
            <a:headEnd/>
            <a:tailEnd type="triangle" w="med" len="med"/>
          </a:ln>
          <a:effectLst/>
        </p:spPr>
        <p:txBody>
          <a:bodyPr/>
          <a:lstStyle/>
          <a:p>
            <a:endParaRPr lang="en-US"/>
          </a:p>
        </p:txBody>
      </p:sp>
      <p:sp>
        <p:nvSpPr>
          <p:cNvPr id="30" name="Text Box 1050"/>
          <p:cNvSpPr txBox="1">
            <a:spLocks noChangeArrowheads="1"/>
          </p:cNvSpPr>
          <p:nvPr/>
        </p:nvSpPr>
        <p:spPr bwMode="auto">
          <a:xfrm>
            <a:off x="2762250" y="3276601"/>
            <a:ext cx="367408" cy="307777"/>
          </a:xfrm>
          <a:prstGeom prst="rect">
            <a:avLst/>
          </a:prstGeom>
          <a:noFill/>
          <a:ln w="9525">
            <a:noFill/>
            <a:miter lim="800000"/>
            <a:headEnd/>
            <a:tailEnd/>
          </a:ln>
          <a:effectLst/>
        </p:spPr>
        <p:txBody>
          <a:bodyPr wrap="none">
            <a:spAutoFit/>
          </a:bodyPr>
          <a:lstStyle/>
          <a:p>
            <a:r>
              <a:rPr lang="en-US" sz="1400" dirty="0"/>
              <a:t>75</a:t>
            </a:r>
          </a:p>
        </p:txBody>
      </p:sp>
      <p:sp>
        <p:nvSpPr>
          <p:cNvPr id="31" name="Text Box 1050"/>
          <p:cNvSpPr txBox="1">
            <a:spLocks noChangeArrowheads="1"/>
          </p:cNvSpPr>
          <p:nvPr/>
        </p:nvSpPr>
        <p:spPr bwMode="auto">
          <a:xfrm>
            <a:off x="2342358" y="3730824"/>
            <a:ext cx="705642" cy="307777"/>
          </a:xfrm>
          <a:prstGeom prst="rect">
            <a:avLst/>
          </a:prstGeom>
          <a:noFill/>
          <a:ln w="9525">
            <a:noFill/>
            <a:miter lim="800000"/>
            <a:headEnd/>
            <a:tailEnd/>
          </a:ln>
          <a:effectLst/>
        </p:spPr>
        <p:txBody>
          <a:bodyPr wrap="none">
            <a:spAutoFit/>
          </a:bodyPr>
          <a:lstStyle/>
          <a:p>
            <a:r>
              <a:rPr lang="en-US" sz="1400" dirty="0"/>
              <a:t>C-A=50</a:t>
            </a:r>
          </a:p>
        </p:txBody>
      </p:sp>
      <p:sp>
        <p:nvSpPr>
          <p:cNvPr id="32" name="Line 1046"/>
          <p:cNvSpPr>
            <a:spLocks noChangeShapeType="1"/>
          </p:cNvSpPr>
          <p:nvPr/>
        </p:nvSpPr>
        <p:spPr bwMode="auto">
          <a:xfrm flipV="1">
            <a:off x="8534401" y="2667000"/>
            <a:ext cx="45719" cy="1676400"/>
          </a:xfrm>
          <a:prstGeom prst="line">
            <a:avLst/>
          </a:prstGeom>
          <a:noFill/>
          <a:ln w="9525">
            <a:solidFill>
              <a:schemeClr val="tx1"/>
            </a:solidFill>
            <a:round/>
            <a:headEnd/>
            <a:tailEnd type="triangle" w="med" len="med"/>
          </a:ln>
          <a:effectLst/>
        </p:spPr>
        <p:txBody>
          <a:bodyPr/>
          <a:lstStyle/>
          <a:p>
            <a:endParaRPr lang="en-US"/>
          </a:p>
        </p:txBody>
      </p:sp>
      <p:sp>
        <p:nvSpPr>
          <p:cNvPr id="33" name="Text Box 1049"/>
          <p:cNvSpPr txBox="1">
            <a:spLocks noChangeArrowheads="1"/>
          </p:cNvSpPr>
          <p:nvPr/>
        </p:nvSpPr>
        <p:spPr bwMode="auto">
          <a:xfrm>
            <a:off x="8153400" y="3429001"/>
            <a:ext cx="367408" cy="307777"/>
          </a:xfrm>
          <a:prstGeom prst="rect">
            <a:avLst/>
          </a:prstGeom>
          <a:noFill/>
          <a:ln w="9525">
            <a:noFill/>
            <a:miter lim="800000"/>
            <a:headEnd/>
            <a:tailEnd/>
          </a:ln>
          <a:effectLst/>
        </p:spPr>
        <p:txBody>
          <a:bodyPr wrap="none">
            <a:spAutoFit/>
          </a:bodyPr>
          <a:lstStyle/>
          <a:p>
            <a:r>
              <a:rPr lang="en-US" sz="1400" dirty="0"/>
              <a:t>85</a:t>
            </a:r>
          </a:p>
        </p:txBody>
      </p:sp>
      <p:sp>
        <p:nvSpPr>
          <p:cNvPr id="34" name="Text Box 1050"/>
          <p:cNvSpPr txBox="1">
            <a:spLocks noChangeArrowheads="1"/>
          </p:cNvSpPr>
          <p:nvPr/>
        </p:nvSpPr>
        <p:spPr bwMode="auto">
          <a:xfrm>
            <a:off x="8743158" y="3883224"/>
            <a:ext cx="760144" cy="307777"/>
          </a:xfrm>
          <a:prstGeom prst="rect">
            <a:avLst/>
          </a:prstGeom>
          <a:noFill/>
          <a:ln w="9525">
            <a:noFill/>
            <a:miter lim="800000"/>
            <a:headEnd/>
            <a:tailEnd/>
          </a:ln>
          <a:effectLst/>
        </p:spPr>
        <p:txBody>
          <a:bodyPr wrap="none">
            <a:spAutoFit/>
          </a:bodyPr>
          <a:lstStyle/>
          <a:p>
            <a:r>
              <a:rPr lang="en-US" sz="1400" dirty="0"/>
              <a:t>D-B =55</a:t>
            </a:r>
          </a:p>
        </p:txBody>
      </p:sp>
    </p:spTree>
    <p:extLst>
      <p:ext uri="{BB962C8B-B14F-4D97-AF65-F5344CB8AC3E}">
        <p14:creationId xmlns:p14="http://schemas.microsoft.com/office/powerpoint/2010/main" val="30486720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xEl>
                                              <p:pRg st="0" end="0"/>
                                            </p:txEl>
                                          </p:spTgt>
                                        </p:tgtEl>
                                        <p:attrNameLst>
                                          <p:attrName>style.visibility</p:attrName>
                                        </p:attrNameLst>
                                      </p:cBhvr>
                                      <p:to>
                                        <p:strVal val="visible"/>
                                      </p:to>
                                    </p:set>
                                    <p:animEffect transition="in" filter="fade">
                                      <p:cBhvr>
                                        <p:cTn id="7" dur="2000"/>
                                        <p:tgtEl>
                                          <p:spTgt spid="28">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4">
                                            <p:txEl>
                                              <p:pRg st="0" end="0"/>
                                            </p:txEl>
                                          </p:spTgt>
                                        </p:tgtEl>
                                        <p:attrNameLst>
                                          <p:attrName>style.visibility</p:attrName>
                                        </p:attrNameLst>
                                      </p:cBhvr>
                                      <p:to>
                                        <p:strVal val="visible"/>
                                      </p:to>
                                    </p:set>
                                    <p:animEffect transition="in" filter="fade">
                                      <p:cBhvr>
                                        <p:cTn id="11" dur="2000"/>
                                        <p:tgtEl>
                                          <p:spTgt spid="34">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20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allAtOnce"/>
      <p:bldP spid="31" grpId="0" build="allAtOnce"/>
      <p:bldP spid="34"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3"/>
          <p:cNvSpPr>
            <a:spLocks noGrp="1"/>
          </p:cNvSpPr>
          <p:nvPr>
            <p:ph type="sldNum" sz="quarter" idx="12"/>
          </p:nvPr>
        </p:nvSpPr>
        <p:spPr/>
        <p:txBody>
          <a:bodyPr/>
          <a:lstStyle/>
          <a:p>
            <a:fld id="{5133D4E0-2AA4-4EFF-9343-8847873F1065}" type="slidenum">
              <a:rPr lang="en-US"/>
              <a:pPr/>
              <a:t>17</a:t>
            </a:fld>
            <a:endParaRPr lang="en-US"/>
          </a:p>
        </p:txBody>
      </p:sp>
      <p:sp>
        <p:nvSpPr>
          <p:cNvPr id="125954" name="Rectangle 2"/>
          <p:cNvSpPr>
            <a:spLocks noChangeArrowheads="1"/>
          </p:cNvSpPr>
          <p:nvPr/>
        </p:nvSpPr>
        <p:spPr bwMode="auto">
          <a:xfrm>
            <a:off x="2819400" y="1524000"/>
            <a:ext cx="2057400" cy="12954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a:latin typeface="Times New Roman" pitchFamily="18" charset="0"/>
              </a:rPr>
              <a:t>Bank A</a:t>
            </a:r>
          </a:p>
        </p:txBody>
      </p:sp>
      <p:sp>
        <p:nvSpPr>
          <p:cNvPr id="125955" name="Rectangle 3"/>
          <p:cNvSpPr>
            <a:spLocks noChangeArrowheads="1"/>
          </p:cNvSpPr>
          <p:nvPr/>
        </p:nvSpPr>
        <p:spPr bwMode="auto">
          <a:xfrm>
            <a:off x="6781800" y="1447800"/>
            <a:ext cx="2133600" cy="13716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dirty="0">
                <a:latin typeface="Times New Roman" pitchFamily="18" charset="0"/>
              </a:rPr>
              <a:t>Bank B</a:t>
            </a:r>
          </a:p>
        </p:txBody>
      </p:sp>
      <p:sp>
        <p:nvSpPr>
          <p:cNvPr id="125956" name="Rectangle 4"/>
          <p:cNvSpPr>
            <a:spLocks noChangeArrowheads="1"/>
          </p:cNvSpPr>
          <p:nvPr/>
        </p:nvSpPr>
        <p:spPr bwMode="auto">
          <a:xfrm>
            <a:off x="2743200" y="4191000"/>
            <a:ext cx="2133600" cy="13716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dirty="0">
                <a:latin typeface="Times New Roman" pitchFamily="18" charset="0"/>
              </a:rPr>
              <a:t>Bank C</a:t>
            </a:r>
          </a:p>
        </p:txBody>
      </p:sp>
      <p:sp>
        <p:nvSpPr>
          <p:cNvPr id="125957" name="Rectangle 5"/>
          <p:cNvSpPr>
            <a:spLocks noChangeArrowheads="1"/>
          </p:cNvSpPr>
          <p:nvPr/>
        </p:nvSpPr>
        <p:spPr bwMode="auto">
          <a:xfrm>
            <a:off x="6705600" y="4191000"/>
            <a:ext cx="2286000" cy="1447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a:latin typeface="Times New Roman" pitchFamily="18" charset="0"/>
              </a:rPr>
              <a:t>Bank D</a:t>
            </a:r>
          </a:p>
        </p:txBody>
      </p:sp>
      <p:sp>
        <p:nvSpPr>
          <p:cNvPr id="125958" name="Text Box 6"/>
          <p:cNvSpPr txBox="1">
            <a:spLocks noChangeArrowheads="1"/>
          </p:cNvSpPr>
          <p:nvPr/>
        </p:nvSpPr>
        <p:spPr bwMode="auto">
          <a:xfrm>
            <a:off x="2514600" y="457200"/>
            <a:ext cx="7010400" cy="579438"/>
          </a:xfrm>
          <a:prstGeom prst="rect">
            <a:avLst/>
          </a:prstGeom>
          <a:noFill/>
          <a:ln w="9525">
            <a:noFill/>
            <a:miter lim="800000"/>
            <a:headEnd/>
            <a:tailEnd/>
          </a:ln>
          <a:effectLst/>
        </p:spPr>
        <p:txBody>
          <a:bodyPr>
            <a:spAutoFit/>
          </a:bodyPr>
          <a:lstStyle/>
          <a:p>
            <a:pPr algn="ctr" eaLnBrk="0" hangingPunct="0">
              <a:spcBef>
                <a:spcPct val="50000"/>
              </a:spcBef>
            </a:pPr>
            <a:r>
              <a:rPr lang="en-US" sz="3200">
                <a:latin typeface="Times New Roman" pitchFamily="18" charset="0"/>
              </a:rPr>
              <a:t>Funds Transfers Under Bilateral Clearing</a:t>
            </a:r>
          </a:p>
        </p:txBody>
      </p:sp>
      <p:sp>
        <p:nvSpPr>
          <p:cNvPr id="125959" name="Line 7"/>
          <p:cNvSpPr>
            <a:spLocks noChangeShapeType="1"/>
          </p:cNvSpPr>
          <p:nvPr/>
        </p:nvSpPr>
        <p:spPr bwMode="auto">
          <a:xfrm>
            <a:off x="4876800" y="2057400"/>
            <a:ext cx="19050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5960" name="Line 8"/>
          <p:cNvSpPr>
            <a:spLocks noChangeShapeType="1"/>
          </p:cNvSpPr>
          <p:nvPr/>
        </p:nvSpPr>
        <p:spPr bwMode="auto">
          <a:xfrm flipV="1">
            <a:off x="7924800" y="2971800"/>
            <a:ext cx="0" cy="11430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5962" name="Line 10"/>
          <p:cNvSpPr>
            <a:spLocks noChangeShapeType="1"/>
          </p:cNvSpPr>
          <p:nvPr/>
        </p:nvSpPr>
        <p:spPr bwMode="auto">
          <a:xfrm>
            <a:off x="4876800" y="2819400"/>
            <a:ext cx="1828800" cy="1371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5963" name="Line 11"/>
          <p:cNvSpPr>
            <a:spLocks noChangeShapeType="1"/>
          </p:cNvSpPr>
          <p:nvPr/>
        </p:nvSpPr>
        <p:spPr bwMode="auto">
          <a:xfrm flipV="1">
            <a:off x="3581400" y="2819400"/>
            <a:ext cx="0" cy="1371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5964" name="Line 12"/>
          <p:cNvSpPr>
            <a:spLocks noChangeShapeType="1"/>
          </p:cNvSpPr>
          <p:nvPr/>
        </p:nvSpPr>
        <p:spPr bwMode="auto">
          <a:xfrm flipH="1">
            <a:off x="4953000" y="5029200"/>
            <a:ext cx="1752600" cy="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5965" name="Text Box 13"/>
          <p:cNvSpPr txBox="1">
            <a:spLocks noChangeArrowheads="1"/>
          </p:cNvSpPr>
          <p:nvPr/>
        </p:nvSpPr>
        <p:spPr bwMode="auto">
          <a:xfrm>
            <a:off x="7908926" y="3490914"/>
            <a:ext cx="779463" cy="581025"/>
          </a:xfrm>
          <a:prstGeom prst="rect">
            <a:avLst/>
          </a:prstGeom>
          <a:noFill/>
          <a:ln w="9525">
            <a:noFill/>
            <a:miter lim="800000"/>
            <a:headEnd/>
            <a:tailEnd/>
          </a:ln>
          <a:effectLst/>
        </p:spPr>
        <p:txBody>
          <a:bodyPr>
            <a:spAutoFit/>
          </a:bodyPr>
          <a:lstStyle/>
          <a:p>
            <a:pPr eaLnBrk="0" hangingPunct="0"/>
            <a:r>
              <a:rPr lang="en-US" sz="1600" dirty="0">
                <a:latin typeface="Times New Roman" pitchFamily="18" charset="0"/>
              </a:rPr>
              <a:t>55 (85-30)</a:t>
            </a:r>
            <a:endParaRPr lang="en-US" sz="2400" dirty="0">
              <a:latin typeface="Times New Roman" pitchFamily="18" charset="0"/>
            </a:endParaRPr>
          </a:p>
        </p:txBody>
      </p:sp>
      <p:sp>
        <p:nvSpPr>
          <p:cNvPr id="125966" name="Text Box 14"/>
          <p:cNvSpPr txBox="1">
            <a:spLocks noChangeArrowheads="1"/>
          </p:cNvSpPr>
          <p:nvPr/>
        </p:nvSpPr>
        <p:spPr bwMode="auto">
          <a:xfrm>
            <a:off x="5622925" y="5014913"/>
            <a:ext cx="387350" cy="336550"/>
          </a:xfrm>
          <a:prstGeom prst="rect">
            <a:avLst/>
          </a:prstGeom>
          <a:noFill/>
          <a:ln w="9525">
            <a:noFill/>
            <a:miter lim="800000"/>
            <a:headEnd/>
            <a:tailEnd/>
          </a:ln>
          <a:effectLst/>
        </p:spPr>
        <p:txBody>
          <a:bodyPr wrap="none">
            <a:spAutoFit/>
          </a:bodyPr>
          <a:lstStyle/>
          <a:p>
            <a:pPr eaLnBrk="0" hangingPunct="0"/>
            <a:r>
              <a:rPr lang="en-US" sz="1600">
                <a:latin typeface="Times New Roman" pitchFamily="18" charset="0"/>
              </a:rPr>
              <a:t>30</a:t>
            </a:r>
            <a:endParaRPr lang="en-US" sz="2400">
              <a:latin typeface="Times New Roman" pitchFamily="18" charset="0"/>
            </a:endParaRPr>
          </a:p>
        </p:txBody>
      </p:sp>
      <p:sp>
        <p:nvSpPr>
          <p:cNvPr id="125967" name="Text Box 15"/>
          <p:cNvSpPr txBox="1">
            <a:spLocks noChangeArrowheads="1"/>
          </p:cNvSpPr>
          <p:nvPr/>
        </p:nvSpPr>
        <p:spPr bwMode="auto">
          <a:xfrm>
            <a:off x="5105400" y="2819400"/>
            <a:ext cx="1062038" cy="336550"/>
          </a:xfrm>
          <a:prstGeom prst="rect">
            <a:avLst/>
          </a:prstGeom>
          <a:noFill/>
          <a:ln w="9525">
            <a:noFill/>
            <a:miter lim="800000"/>
            <a:headEnd/>
            <a:tailEnd/>
          </a:ln>
          <a:effectLst/>
        </p:spPr>
        <p:txBody>
          <a:bodyPr>
            <a:spAutoFit/>
          </a:bodyPr>
          <a:lstStyle/>
          <a:p>
            <a:pPr eaLnBrk="0" hangingPunct="0"/>
            <a:r>
              <a:rPr lang="en-US" sz="1600" dirty="0">
                <a:latin typeface="Times New Roman" pitchFamily="18" charset="0"/>
              </a:rPr>
              <a:t>90</a:t>
            </a:r>
            <a:endParaRPr lang="en-US" sz="2400" dirty="0">
              <a:latin typeface="Times New Roman" pitchFamily="18" charset="0"/>
            </a:endParaRPr>
          </a:p>
        </p:txBody>
      </p:sp>
      <p:sp>
        <p:nvSpPr>
          <p:cNvPr id="125969" name="Text Box 17"/>
          <p:cNvSpPr txBox="1">
            <a:spLocks noChangeArrowheads="1"/>
          </p:cNvSpPr>
          <p:nvPr/>
        </p:nvSpPr>
        <p:spPr bwMode="auto">
          <a:xfrm>
            <a:off x="5562601" y="1752600"/>
            <a:ext cx="473075" cy="336550"/>
          </a:xfrm>
          <a:prstGeom prst="rect">
            <a:avLst/>
          </a:prstGeom>
          <a:noFill/>
          <a:ln w="9525">
            <a:noFill/>
            <a:miter lim="800000"/>
            <a:headEnd/>
            <a:tailEnd/>
          </a:ln>
          <a:effectLst/>
        </p:spPr>
        <p:txBody>
          <a:bodyPr>
            <a:spAutoFit/>
          </a:bodyPr>
          <a:lstStyle/>
          <a:p>
            <a:pPr eaLnBrk="0" hangingPunct="0"/>
            <a:r>
              <a:rPr lang="en-US" sz="1600" dirty="0">
                <a:latin typeface="Times New Roman" pitchFamily="18" charset="0"/>
              </a:rPr>
              <a:t>25</a:t>
            </a:r>
            <a:endParaRPr lang="en-US" sz="2400" dirty="0">
              <a:latin typeface="Times New Roman" pitchFamily="18" charset="0"/>
            </a:endParaRPr>
          </a:p>
        </p:txBody>
      </p:sp>
      <p:sp>
        <p:nvSpPr>
          <p:cNvPr id="125970" name="Text Box 18"/>
          <p:cNvSpPr txBox="1">
            <a:spLocks noChangeArrowheads="1"/>
          </p:cNvSpPr>
          <p:nvPr/>
        </p:nvSpPr>
        <p:spPr bwMode="auto">
          <a:xfrm>
            <a:off x="3886201" y="3276601"/>
            <a:ext cx="801823" cy="584775"/>
          </a:xfrm>
          <a:prstGeom prst="rect">
            <a:avLst/>
          </a:prstGeom>
          <a:noFill/>
          <a:ln w="9525">
            <a:noFill/>
            <a:miter lim="800000"/>
            <a:headEnd/>
            <a:tailEnd/>
          </a:ln>
          <a:effectLst/>
        </p:spPr>
        <p:txBody>
          <a:bodyPr wrap="none">
            <a:spAutoFit/>
          </a:bodyPr>
          <a:lstStyle/>
          <a:p>
            <a:pPr eaLnBrk="0" hangingPunct="0"/>
            <a:r>
              <a:rPr lang="en-US" sz="1600" dirty="0">
                <a:latin typeface="Times New Roman" pitchFamily="18" charset="0"/>
              </a:rPr>
              <a:t>50</a:t>
            </a:r>
          </a:p>
          <a:p>
            <a:pPr eaLnBrk="0" hangingPunct="0"/>
            <a:r>
              <a:rPr lang="en-US" sz="1600" dirty="0">
                <a:latin typeface="Times New Roman" pitchFamily="18" charset="0"/>
              </a:rPr>
              <a:t>(75-25)</a:t>
            </a:r>
            <a:endParaRPr lang="en-US" sz="2400" dirty="0">
              <a:latin typeface="Times New Roman" pitchFamily="18" charset="0"/>
            </a:endParaRPr>
          </a:p>
        </p:txBody>
      </p:sp>
      <p:sp>
        <p:nvSpPr>
          <p:cNvPr id="125971" name="Text Box 19"/>
          <p:cNvSpPr txBox="1">
            <a:spLocks noChangeArrowheads="1"/>
          </p:cNvSpPr>
          <p:nvPr/>
        </p:nvSpPr>
        <p:spPr bwMode="auto">
          <a:xfrm>
            <a:off x="4151313" y="5949950"/>
            <a:ext cx="3097212"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Tree>
    <p:extLst>
      <p:ext uri="{BB962C8B-B14F-4D97-AF65-F5344CB8AC3E}">
        <p14:creationId xmlns:p14="http://schemas.microsoft.com/office/powerpoint/2010/main" val="184768679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3"/>
          <p:cNvSpPr>
            <a:spLocks noGrp="1"/>
          </p:cNvSpPr>
          <p:nvPr>
            <p:ph type="sldNum" sz="quarter" idx="12"/>
          </p:nvPr>
        </p:nvSpPr>
        <p:spPr/>
        <p:txBody>
          <a:bodyPr/>
          <a:lstStyle/>
          <a:p>
            <a:fld id="{FF64B40D-0A67-40A3-A3A0-EBF3EC5D3DFF}" type="slidenum">
              <a:rPr lang="en-US"/>
              <a:pPr/>
              <a:t>18</a:t>
            </a:fld>
            <a:endParaRPr lang="en-US"/>
          </a:p>
        </p:txBody>
      </p:sp>
      <p:sp>
        <p:nvSpPr>
          <p:cNvPr id="126978" name="Rectangle 2"/>
          <p:cNvSpPr>
            <a:spLocks noChangeArrowheads="1"/>
          </p:cNvSpPr>
          <p:nvPr/>
        </p:nvSpPr>
        <p:spPr bwMode="auto">
          <a:xfrm>
            <a:off x="2438400" y="1524000"/>
            <a:ext cx="2057400" cy="12954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a:latin typeface="Times New Roman" pitchFamily="18" charset="0"/>
              </a:rPr>
              <a:t>Bank A</a:t>
            </a:r>
          </a:p>
        </p:txBody>
      </p:sp>
      <p:sp>
        <p:nvSpPr>
          <p:cNvPr id="126979" name="Rectangle 3"/>
          <p:cNvSpPr>
            <a:spLocks noChangeArrowheads="1"/>
          </p:cNvSpPr>
          <p:nvPr/>
        </p:nvSpPr>
        <p:spPr bwMode="auto">
          <a:xfrm>
            <a:off x="7162800" y="1447800"/>
            <a:ext cx="2133600" cy="13716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dirty="0">
                <a:latin typeface="Times New Roman" pitchFamily="18" charset="0"/>
              </a:rPr>
              <a:t>Bank B</a:t>
            </a:r>
          </a:p>
        </p:txBody>
      </p:sp>
      <p:sp>
        <p:nvSpPr>
          <p:cNvPr id="126980" name="Rectangle 4"/>
          <p:cNvSpPr>
            <a:spLocks noChangeArrowheads="1"/>
          </p:cNvSpPr>
          <p:nvPr/>
        </p:nvSpPr>
        <p:spPr bwMode="auto">
          <a:xfrm>
            <a:off x="2438400" y="4648200"/>
            <a:ext cx="2133600" cy="13716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dirty="0">
                <a:latin typeface="Times New Roman" pitchFamily="18" charset="0"/>
              </a:rPr>
              <a:t>Bank C</a:t>
            </a:r>
          </a:p>
        </p:txBody>
      </p:sp>
      <p:sp>
        <p:nvSpPr>
          <p:cNvPr id="126981" name="Rectangle 5"/>
          <p:cNvSpPr>
            <a:spLocks noChangeArrowheads="1"/>
          </p:cNvSpPr>
          <p:nvPr/>
        </p:nvSpPr>
        <p:spPr bwMode="auto">
          <a:xfrm>
            <a:off x="7162800" y="4648200"/>
            <a:ext cx="2286000" cy="1447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a:latin typeface="Times New Roman" pitchFamily="18" charset="0"/>
              </a:rPr>
              <a:t>Bank D</a:t>
            </a:r>
          </a:p>
        </p:txBody>
      </p:sp>
      <p:sp>
        <p:nvSpPr>
          <p:cNvPr id="126982" name="Text Box 6"/>
          <p:cNvSpPr txBox="1">
            <a:spLocks noChangeArrowheads="1"/>
          </p:cNvSpPr>
          <p:nvPr/>
        </p:nvSpPr>
        <p:spPr bwMode="auto">
          <a:xfrm>
            <a:off x="2286000" y="457200"/>
            <a:ext cx="7848600" cy="579438"/>
          </a:xfrm>
          <a:prstGeom prst="rect">
            <a:avLst/>
          </a:prstGeom>
          <a:noFill/>
          <a:ln w="9525">
            <a:noFill/>
            <a:miter lim="800000"/>
            <a:headEnd/>
            <a:tailEnd/>
          </a:ln>
          <a:effectLst/>
        </p:spPr>
        <p:txBody>
          <a:bodyPr>
            <a:spAutoFit/>
          </a:bodyPr>
          <a:lstStyle/>
          <a:p>
            <a:pPr algn="ctr" eaLnBrk="0" hangingPunct="0">
              <a:spcBef>
                <a:spcPct val="50000"/>
              </a:spcBef>
            </a:pPr>
            <a:r>
              <a:rPr lang="en-US" sz="3200">
                <a:latin typeface="Times New Roman" pitchFamily="18" charset="0"/>
              </a:rPr>
              <a:t>Funds Transfers Under Multilateral Clearing</a:t>
            </a:r>
          </a:p>
        </p:txBody>
      </p:sp>
      <p:sp>
        <p:nvSpPr>
          <p:cNvPr id="126983" name="Rectangle 7"/>
          <p:cNvSpPr>
            <a:spLocks noChangeArrowheads="1"/>
          </p:cNvSpPr>
          <p:nvPr/>
        </p:nvSpPr>
        <p:spPr bwMode="auto">
          <a:xfrm>
            <a:off x="4648200" y="3276600"/>
            <a:ext cx="2362200" cy="685800"/>
          </a:xfrm>
          <a:prstGeom prst="rect">
            <a:avLst/>
          </a:prstGeom>
          <a:solidFill>
            <a:schemeClr val="accent1"/>
          </a:solidFill>
          <a:ln w="9525">
            <a:solidFill>
              <a:schemeClr val="tx1"/>
            </a:solidFill>
            <a:miter lim="800000"/>
            <a:headEnd/>
            <a:tailEnd/>
          </a:ln>
          <a:effectLst/>
        </p:spPr>
        <p:txBody>
          <a:bodyPr wrap="none" anchor="ctr"/>
          <a:lstStyle/>
          <a:p>
            <a:pPr algn="ctr" eaLnBrk="0" hangingPunct="0"/>
            <a:r>
              <a:rPr lang="en-US" sz="2400">
                <a:latin typeface="Times New Roman" pitchFamily="18" charset="0"/>
              </a:rPr>
              <a:t>Clearinghouse</a:t>
            </a:r>
          </a:p>
        </p:txBody>
      </p:sp>
      <p:sp>
        <p:nvSpPr>
          <p:cNvPr id="126984" name="Line 8"/>
          <p:cNvSpPr>
            <a:spLocks noChangeShapeType="1"/>
          </p:cNvSpPr>
          <p:nvPr/>
        </p:nvSpPr>
        <p:spPr bwMode="auto">
          <a:xfrm>
            <a:off x="4495800" y="2590800"/>
            <a:ext cx="457200" cy="609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6985" name="Line 9"/>
          <p:cNvSpPr>
            <a:spLocks noChangeShapeType="1"/>
          </p:cNvSpPr>
          <p:nvPr/>
        </p:nvSpPr>
        <p:spPr bwMode="auto">
          <a:xfrm flipV="1">
            <a:off x="4419600" y="3962400"/>
            <a:ext cx="685800" cy="609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6986" name="Line 10"/>
          <p:cNvSpPr>
            <a:spLocks noChangeShapeType="1"/>
          </p:cNvSpPr>
          <p:nvPr/>
        </p:nvSpPr>
        <p:spPr bwMode="auto">
          <a:xfrm flipV="1">
            <a:off x="6553200" y="2819400"/>
            <a:ext cx="533400" cy="4572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26987" name="Text Box 11"/>
          <p:cNvSpPr txBox="1">
            <a:spLocks noChangeArrowheads="1"/>
          </p:cNvSpPr>
          <p:nvPr/>
        </p:nvSpPr>
        <p:spPr bwMode="auto">
          <a:xfrm>
            <a:off x="4860925" y="2576513"/>
            <a:ext cx="488950" cy="336550"/>
          </a:xfrm>
          <a:prstGeom prst="rect">
            <a:avLst/>
          </a:prstGeom>
          <a:noFill/>
          <a:ln w="9525">
            <a:noFill/>
            <a:miter lim="800000"/>
            <a:headEnd/>
            <a:tailEnd/>
          </a:ln>
          <a:effectLst/>
        </p:spPr>
        <p:txBody>
          <a:bodyPr wrap="none">
            <a:spAutoFit/>
          </a:bodyPr>
          <a:lstStyle/>
          <a:p>
            <a:pPr eaLnBrk="0" hangingPunct="0"/>
            <a:r>
              <a:rPr lang="en-US" sz="1600" dirty="0">
                <a:latin typeface="Times New Roman" pitchFamily="18" charset="0"/>
              </a:rPr>
              <a:t>140</a:t>
            </a:r>
            <a:endParaRPr lang="en-US" sz="2400" dirty="0">
              <a:latin typeface="Times New Roman" pitchFamily="18" charset="0"/>
            </a:endParaRPr>
          </a:p>
        </p:txBody>
      </p:sp>
      <p:sp>
        <p:nvSpPr>
          <p:cNvPr id="126988" name="Text Box 12"/>
          <p:cNvSpPr txBox="1">
            <a:spLocks noChangeArrowheads="1"/>
          </p:cNvSpPr>
          <p:nvPr/>
        </p:nvSpPr>
        <p:spPr bwMode="auto">
          <a:xfrm>
            <a:off x="6994526" y="2957513"/>
            <a:ext cx="492443" cy="338554"/>
          </a:xfrm>
          <a:prstGeom prst="rect">
            <a:avLst/>
          </a:prstGeom>
          <a:noFill/>
          <a:ln w="9525">
            <a:noFill/>
            <a:miter lim="800000"/>
            <a:headEnd/>
            <a:tailEnd/>
          </a:ln>
          <a:effectLst/>
        </p:spPr>
        <p:txBody>
          <a:bodyPr wrap="none">
            <a:spAutoFit/>
          </a:bodyPr>
          <a:lstStyle/>
          <a:p>
            <a:pPr eaLnBrk="0" hangingPunct="0"/>
            <a:r>
              <a:rPr lang="en-US" sz="1600" dirty="0">
                <a:latin typeface="Times New Roman" pitchFamily="18" charset="0"/>
              </a:rPr>
              <a:t>240</a:t>
            </a:r>
            <a:endParaRPr lang="en-US" sz="2400" dirty="0">
              <a:latin typeface="Times New Roman" pitchFamily="18" charset="0"/>
            </a:endParaRPr>
          </a:p>
        </p:txBody>
      </p:sp>
      <p:sp>
        <p:nvSpPr>
          <p:cNvPr id="126989" name="Text Box 13"/>
          <p:cNvSpPr txBox="1">
            <a:spLocks noChangeArrowheads="1"/>
          </p:cNvSpPr>
          <p:nvPr/>
        </p:nvSpPr>
        <p:spPr bwMode="auto">
          <a:xfrm>
            <a:off x="4800600" y="4267200"/>
            <a:ext cx="838200" cy="336550"/>
          </a:xfrm>
          <a:prstGeom prst="rect">
            <a:avLst/>
          </a:prstGeom>
          <a:noFill/>
          <a:ln w="9525">
            <a:noFill/>
            <a:miter lim="800000"/>
            <a:headEnd/>
            <a:tailEnd/>
          </a:ln>
          <a:effectLst/>
        </p:spPr>
        <p:txBody>
          <a:bodyPr>
            <a:spAutoFit/>
          </a:bodyPr>
          <a:lstStyle/>
          <a:p>
            <a:pPr eaLnBrk="0" hangingPunct="0">
              <a:spcBef>
                <a:spcPct val="50000"/>
              </a:spcBef>
            </a:pPr>
            <a:r>
              <a:rPr lang="en-US" sz="1600" dirty="0">
                <a:latin typeface="Times New Roman" pitchFamily="18" charset="0"/>
              </a:rPr>
              <a:t>90</a:t>
            </a:r>
            <a:endParaRPr lang="en-US" sz="2400" dirty="0">
              <a:latin typeface="Times New Roman" pitchFamily="18" charset="0"/>
            </a:endParaRPr>
          </a:p>
        </p:txBody>
      </p:sp>
      <p:sp>
        <p:nvSpPr>
          <p:cNvPr id="16" name="Line 9"/>
          <p:cNvSpPr>
            <a:spLocks noChangeShapeType="1"/>
          </p:cNvSpPr>
          <p:nvPr/>
        </p:nvSpPr>
        <p:spPr bwMode="auto">
          <a:xfrm flipH="1" flipV="1">
            <a:off x="6705600" y="3962400"/>
            <a:ext cx="609600" cy="609600"/>
          </a:xfrm>
          <a:prstGeom prst="line">
            <a:avLst/>
          </a:prstGeom>
          <a:noFill/>
          <a:ln w="9525">
            <a:solidFill>
              <a:schemeClr val="tx1"/>
            </a:solidFill>
            <a:round/>
            <a:headEnd/>
            <a:tailEnd type="triangle" w="med" len="med"/>
          </a:ln>
          <a:effectLst/>
        </p:spPr>
        <p:txBody>
          <a:bodyPr wrap="none" anchor="ctr"/>
          <a:lstStyle/>
          <a:p>
            <a:endParaRPr lang="en-US"/>
          </a:p>
        </p:txBody>
      </p:sp>
      <p:sp>
        <p:nvSpPr>
          <p:cNvPr id="17" name="Text Box 13"/>
          <p:cNvSpPr txBox="1">
            <a:spLocks noChangeArrowheads="1"/>
          </p:cNvSpPr>
          <p:nvPr/>
        </p:nvSpPr>
        <p:spPr bwMode="auto">
          <a:xfrm>
            <a:off x="7239000" y="4038600"/>
            <a:ext cx="609600" cy="336550"/>
          </a:xfrm>
          <a:prstGeom prst="rect">
            <a:avLst/>
          </a:prstGeom>
          <a:noFill/>
          <a:ln w="9525">
            <a:noFill/>
            <a:miter lim="800000"/>
            <a:headEnd/>
            <a:tailEnd/>
          </a:ln>
          <a:effectLst/>
        </p:spPr>
        <p:txBody>
          <a:bodyPr wrap="square">
            <a:spAutoFit/>
          </a:bodyPr>
          <a:lstStyle/>
          <a:p>
            <a:pPr eaLnBrk="0" hangingPunct="0">
              <a:spcBef>
                <a:spcPct val="50000"/>
              </a:spcBef>
            </a:pPr>
            <a:r>
              <a:rPr lang="en-US" sz="1600" dirty="0">
                <a:latin typeface="Times New Roman" pitchFamily="18" charset="0"/>
              </a:rPr>
              <a:t>10</a:t>
            </a:r>
            <a:endParaRPr lang="en-US" sz="2400" dirty="0">
              <a:latin typeface="Times New Roman" pitchFamily="18" charset="0"/>
            </a:endParaRPr>
          </a:p>
        </p:txBody>
      </p:sp>
    </p:spTree>
    <p:extLst>
      <p:ext uri="{BB962C8B-B14F-4D97-AF65-F5344CB8AC3E}">
        <p14:creationId xmlns:p14="http://schemas.microsoft.com/office/powerpoint/2010/main" val="38687911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Settlement</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smtClean="0"/>
              <a:t>The completion of transaction or of processing with the aim of discharging participants’ obligations through the transfer of funds and/or securities.</a:t>
            </a:r>
          </a:p>
          <a:p>
            <a:pPr>
              <a:buFont typeface="Wingdings" panose="05000000000000000000" pitchFamily="2" charset="2"/>
              <a:buChar char="§"/>
            </a:pPr>
            <a:r>
              <a:rPr lang="en-US" sz="2400" dirty="0" smtClean="0"/>
              <a:t>Settlement methods can be Gross or Net.</a:t>
            </a:r>
          </a:p>
          <a:p>
            <a:pPr>
              <a:buFont typeface="Wingdings" panose="05000000000000000000" pitchFamily="2" charset="2"/>
              <a:buChar char="§"/>
            </a:pPr>
            <a:r>
              <a:rPr lang="en-US" sz="2400" dirty="0" smtClean="0"/>
              <a:t>Gross Settlement used for Wholesale payments. Requires more liquidity but less risky</a:t>
            </a:r>
          </a:p>
          <a:p>
            <a:pPr>
              <a:buFont typeface="Wingdings" panose="05000000000000000000" pitchFamily="2" charset="2"/>
              <a:buChar char="§"/>
            </a:pPr>
            <a:r>
              <a:rPr lang="en-US" sz="2400" dirty="0" smtClean="0"/>
              <a:t>Net Settlement used for retail payment. More risk but requires less liquidity.</a:t>
            </a:r>
          </a:p>
          <a:p>
            <a:pPr>
              <a:buFont typeface="Wingdings" panose="05000000000000000000" pitchFamily="2" charset="2"/>
              <a:buChar char="§"/>
            </a:pPr>
            <a:r>
              <a:rPr lang="en-US" sz="2400" dirty="0" smtClean="0"/>
              <a:t>Wholesale Payment Systems such as PRISM settles on Real Time Gross Settlement (RTGS) basis. </a:t>
            </a:r>
            <a:endParaRPr lang="en-US" sz="2400" dirty="0"/>
          </a:p>
        </p:txBody>
      </p:sp>
    </p:spTree>
    <p:extLst>
      <p:ext uri="{BB962C8B-B14F-4D97-AF65-F5344CB8AC3E}">
        <p14:creationId xmlns:p14="http://schemas.microsoft.com/office/powerpoint/2010/main" val="3292744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sz="2400" dirty="0" smtClean="0"/>
              <a:t>Understanding Payment Systems</a:t>
            </a:r>
          </a:p>
          <a:p>
            <a:pPr>
              <a:buFont typeface="Wingdings" panose="05000000000000000000" pitchFamily="2" charset="2"/>
              <a:buChar char="§"/>
            </a:pPr>
            <a:r>
              <a:rPr lang="en-US" sz="2400" dirty="0" smtClean="0"/>
              <a:t>Payment Instruments</a:t>
            </a:r>
          </a:p>
          <a:p>
            <a:pPr>
              <a:buFont typeface="Wingdings" panose="05000000000000000000" pitchFamily="2" charset="2"/>
              <a:buChar char="§"/>
            </a:pPr>
            <a:r>
              <a:rPr lang="en-US" sz="2400" dirty="0" smtClean="0"/>
              <a:t>Clearing</a:t>
            </a:r>
          </a:p>
          <a:p>
            <a:pPr>
              <a:buFont typeface="Wingdings" panose="05000000000000000000" pitchFamily="2" charset="2"/>
              <a:buChar char="§"/>
            </a:pPr>
            <a:r>
              <a:rPr lang="en-US" sz="2400" dirty="0" smtClean="0"/>
              <a:t>Settlements</a:t>
            </a:r>
          </a:p>
          <a:p>
            <a:pPr>
              <a:buFont typeface="Wingdings" panose="05000000000000000000" pitchFamily="2" charset="2"/>
              <a:buChar char="§"/>
            </a:pPr>
            <a:r>
              <a:rPr lang="en-US" sz="2400" dirty="0" smtClean="0"/>
              <a:t>Regulatory Objectives</a:t>
            </a:r>
          </a:p>
          <a:p>
            <a:pPr>
              <a:buFont typeface="Wingdings" panose="05000000000000000000" pitchFamily="2" charset="2"/>
              <a:buChar char="§"/>
            </a:pPr>
            <a:r>
              <a:rPr lang="en-US" sz="2400" dirty="0" smtClean="0"/>
              <a:t>Regulatory Framework</a:t>
            </a:r>
          </a:p>
          <a:p>
            <a:pPr>
              <a:buFont typeface="Wingdings" panose="05000000000000000000" pitchFamily="2" charset="2"/>
              <a:buChar char="§"/>
            </a:pPr>
            <a:r>
              <a:rPr lang="en-US" sz="2400" dirty="0" smtClean="0"/>
              <a:t>Initiatives </a:t>
            </a:r>
            <a:endParaRPr lang="en-US" sz="2400" dirty="0"/>
          </a:p>
        </p:txBody>
      </p:sp>
    </p:spTree>
    <p:extLst>
      <p:ext uri="{BB962C8B-B14F-4D97-AF65-F5344CB8AC3E}">
        <p14:creationId xmlns:p14="http://schemas.microsoft.com/office/powerpoint/2010/main" val="2031089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4000"/>
              <a:t>Trading and Payment (Distinction)</a:t>
            </a:r>
          </a:p>
        </p:txBody>
      </p:sp>
      <p:pic>
        <p:nvPicPr>
          <p:cNvPr id="7171" name="Picture 3"/>
          <p:cNvPicPr>
            <a:picLocks noGrp="1" noChangeAspect="1" noChangeArrowheads="1"/>
          </p:cNvPicPr>
          <p:nvPr>
            <p:ph type="body" idx="1"/>
          </p:nvPr>
        </p:nvPicPr>
        <p:blipFill>
          <a:blip r:embed="rId2" cstate="print"/>
          <a:srcRect/>
          <a:stretch>
            <a:fillRect/>
          </a:stretch>
        </p:blipFill>
        <p:spPr/>
      </p:pic>
      <p:sp>
        <p:nvSpPr>
          <p:cNvPr id="4" name="TextBox 3"/>
          <p:cNvSpPr txBox="1"/>
          <p:nvPr/>
        </p:nvSpPr>
        <p:spPr>
          <a:xfrm>
            <a:off x="7620000" y="6400800"/>
            <a:ext cx="2667000" cy="369332"/>
          </a:xfrm>
          <a:prstGeom prst="rect">
            <a:avLst/>
          </a:prstGeom>
          <a:noFill/>
        </p:spPr>
        <p:txBody>
          <a:bodyPr wrap="square" rtlCol="0">
            <a:spAutoFit/>
          </a:bodyPr>
          <a:lstStyle/>
          <a:p>
            <a:r>
              <a:rPr lang="en-US" dirty="0"/>
              <a:t>Source NPS: South Africa</a:t>
            </a:r>
            <a:endParaRPr lang="en-US" dirty="0"/>
          </a:p>
        </p:txBody>
      </p:sp>
    </p:spTree>
    <p:extLst>
      <p:ext uri="{BB962C8B-B14F-4D97-AF65-F5344CB8AC3E}">
        <p14:creationId xmlns:p14="http://schemas.microsoft.com/office/powerpoint/2010/main" val="2408799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System &amp;Economy </a:t>
            </a:r>
            <a:endParaRPr lang="en-US" dirty="0"/>
          </a:p>
        </p:txBody>
      </p:sp>
      <p:sp>
        <p:nvSpPr>
          <p:cNvPr id="4" name="Trapezoid 3"/>
          <p:cNvSpPr/>
          <p:nvPr/>
        </p:nvSpPr>
        <p:spPr>
          <a:xfrm rot="10800000">
            <a:off x="2514600" y="1676400"/>
            <a:ext cx="7696200" cy="990600"/>
          </a:xfrm>
          <a:prstGeom prst="trapezoid">
            <a:avLst>
              <a:gd name="adj" fmla="val 8196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rapezoid 4"/>
          <p:cNvSpPr/>
          <p:nvPr/>
        </p:nvSpPr>
        <p:spPr>
          <a:xfrm rot="10800000">
            <a:off x="3352800" y="2743200"/>
            <a:ext cx="6019800" cy="990600"/>
          </a:xfrm>
          <a:prstGeom prst="trapezoid">
            <a:avLst>
              <a:gd name="adj" fmla="val 90176"/>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rapezoid 5"/>
          <p:cNvSpPr/>
          <p:nvPr/>
        </p:nvSpPr>
        <p:spPr>
          <a:xfrm rot="10800000">
            <a:off x="4267200" y="3810000"/>
            <a:ext cx="4191000" cy="838200"/>
          </a:xfrm>
          <a:prstGeom prst="trapezoid">
            <a:avLst>
              <a:gd name="adj" fmla="val 87429"/>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p:cNvSpPr/>
          <p:nvPr/>
        </p:nvSpPr>
        <p:spPr>
          <a:xfrm rot="10800000">
            <a:off x="5029200" y="4724400"/>
            <a:ext cx="2667000" cy="1371600"/>
          </a:xfrm>
          <a:prstGeom prst="triangle">
            <a:avLst>
              <a:gd name="adj" fmla="val 49634"/>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57600" y="1905000"/>
            <a:ext cx="525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Real Economy and Financial Markets</a:t>
            </a:r>
          </a:p>
          <a:p>
            <a:pPr algn="ctr"/>
            <a:r>
              <a:rPr lang="en-US" sz="1600" dirty="0"/>
              <a:t>Purchase and Sale of goods and services</a:t>
            </a:r>
            <a:endParaRPr lang="en-US" sz="1600" dirty="0"/>
          </a:p>
        </p:txBody>
      </p:sp>
      <p:sp>
        <p:nvSpPr>
          <p:cNvPr id="10" name="Rectangle 9"/>
          <p:cNvSpPr/>
          <p:nvPr/>
        </p:nvSpPr>
        <p:spPr>
          <a:xfrm>
            <a:off x="4038600" y="2895600"/>
            <a:ext cx="4419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Banking System</a:t>
            </a:r>
          </a:p>
          <a:p>
            <a:pPr algn="ctr"/>
            <a:r>
              <a:rPr lang="en-US" sz="1600" dirty="0"/>
              <a:t>Provision of Payment Services</a:t>
            </a:r>
            <a:endParaRPr lang="en-US" sz="1600" dirty="0"/>
          </a:p>
        </p:txBody>
      </p:sp>
      <p:sp>
        <p:nvSpPr>
          <p:cNvPr id="11" name="Rectangle 10"/>
          <p:cNvSpPr/>
          <p:nvPr/>
        </p:nvSpPr>
        <p:spPr>
          <a:xfrm>
            <a:off x="4876800" y="3962400"/>
            <a:ext cx="2895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IBFT</a:t>
            </a:r>
          </a:p>
          <a:p>
            <a:pPr algn="ctr"/>
            <a:r>
              <a:rPr lang="en-US" sz="1400" dirty="0"/>
              <a:t>Clearing and Settlement  Processes</a:t>
            </a:r>
            <a:endParaRPr lang="en-US" sz="1400" dirty="0"/>
          </a:p>
        </p:txBody>
      </p:sp>
      <p:sp>
        <p:nvSpPr>
          <p:cNvPr id="12" name="Rectangle 11"/>
          <p:cNvSpPr/>
          <p:nvPr/>
        </p:nvSpPr>
        <p:spPr>
          <a:xfrm>
            <a:off x="5791200" y="4876800"/>
            <a:ext cx="114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Central Bank </a:t>
            </a:r>
            <a:endParaRPr lang="en-US" sz="1600" dirty="0"/>
          </a:p>
        </p:txBody>
      </p:sp>
      <p:sp>
        <p:nvSpPr>
          <p:cNvPr id="13" name="TextBox 12"/>
          <p:cNvSpPr txBox="1"/>
          <p:nvPr/>
        </p:nvSpPr>
        <p:spPr>
          <a:xfrm>
            <a:off x="7620000" y="6400800"/>
            <a:ext cx="2667000" cy="369332"/>
          </a:xfrm>
          <a:prstGeom prst="rect">
            <a:avLst/>
          </a:prstGeom>
          <a:noFill/>
        </p:spPr>
        <p:txBody>
          <a:bodyPr wrap="square" rtlCol="0">
            <a:spAutoFit/>
          </a:bodyPr>
          <a:lstStyle/>
          <a:p>
            <a:r>
              <a:rPr lang="en-US" dirty="0"/>
              <a:t>Source NPS: South Africa</a:t>
            </a:r>
            <a:endParaRPr lang="en-US" dirty="0"/>
          </a:p>
        </p:txBody>
      </p:sp>
    </p:spTree>
    <p:extLst>
      <p:ext uri="{BB962C8B-B14F-4D97-AF65-F5344CB8AC3E}">
        <p14:creationId xmlns:p14="http://schemas.microsoft.com/office/powerpoint/2010/main" val="2268081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blinds(horizontal)">
                                      <p:cBhvr>
                                        <p:cTn id="10" dur="5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linds(horizontal)">
                                      <p:cBhvr>
                                        <p:cTn id="23" dur="500"/>
                                        <p:tgtEl>
                                          <p:spTgt spid="6"/>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linds(horizontal)">
                                      <p:cBhvr>
                                        <p:cTn id="31" dur="500"/>
                                        <p:tgtEl>
                                          <p:spTgt spid="7"/>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blinds(horizontal)">
                                      <p:cBhvr>
                                        <p:cTn id="3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10" grpId="0" animBg="1"/>
      <p:bldP spid="11"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Objectives</a:t>
            </a:r>
            <a:endParaRPr lang="en-US" dirty="0"/>
          </a:p>
        </p:txBody>
      </p:sp>
      <p:sp>
        <p:nvSpPr>
          <p:cNvPr id="3" name="Content Placeholder 2"/>
          <p:cNvSpPr>
            <a:spLocks noGrp="1"/>
          </p:cNvSpPr>
          <p:nvPr>
            <p:ph idx="1"/>
          </p:nvPr>
        </p:nvSpPr>
        <p:spPr>
          <a:xfrm>
            <a:off x="847151" y="1593670"/>
            <a:ext cx="8596668" cy="4735076"/>
          </a:xfrm>
        </p:spPr>
        <p:txBody>
          <a:bodyPr>
            <a:normAutofit/>
          </a:bodyPr>
          <a:lstStyle/>
          <a:p>
            <a:r>
              <a:rPr lang="en-US" sz="2800" dirty="0" smtClean="0"/>
              <a:t>Safety and Efficiency in Payment Systems</a:t>
            </a:r>
          </a:p>
          <a:p>
            <a:pPr lvl="1"/>
            <a:r>
              <a:rPr lang="en-US" sz="2400" dirty="0" smtClean="0"/>
              <a:t>Payment Instruments, Alternate Delivery Channels, Clearing Houses, Payment Systems Operators and Payment Service Providers, Financial Institutions.</a:t>
            </a:r>
          </a:p>
          <a:p>
            <a:r>
              <a:rPr lang="en-US" sz="2800" dirty="0" smtClean="0"/>
              <a:t>Risks</a:t>
            </a:r>
          </a:p>
          <a:p>
            <a:pPr lvl="1"/>
            <a:r>
              <a:rPr lang="en-US" sz="2400" dirty="0" smtClean="0"/>
              <a:t>Legal, Liquidity, Credit, Settlement, Custody, Agent, FX Settlement</a:t>
            </a:r>
          </a:p>
          <a:p>
            <a:r>
              <a:rPr lang="en-US" sz="2800" dirty="0" smtClean="0"/>
              <a:t>Implementation Powers</a:t>
            </a:r>
          </a:p>
          <a:p>
            <a:pPr lvl="1"/>
            <a:r>
              <a:rPr lang="en-US" sz="2400" dirty="0" smtClean="0"/>
              <a:t>Legal Powers under BCO 1962 and PS&amp;EFT Act 2007</a:t>
            </a:r>
            <a:endParaRPr lang="en-US" sz="2400" dirty="0"/>
          </a:p>
          <a:p>
            <a:pPr lvl="1"/>
            <a:endParaRPr lang="en-US" dirty="0" smtClean="0"/>
          </a:p>
          <a:p>
            <a:endParaRPr lang="en-US" dirty="0"/>
          </a:p>
          <a:p>
            <a:pPr lvl="1"/>
            <a:endParaRPr lang="en-US" dirty="0"/>
          </a:p>
        </p:txBody>
      </p:sp>
    </p:spTree>
    <p:extLst>
      <p:ext uri="{BB962C8B-B14F-4D97-AF65-F5344CB8AC3E}">
        <p14:creationId xmlns:p14="http://schemas.microsoft.com/office/powerpoint/2010/main" val="23016054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Regulatory Focus</a:t>
            </a:r>
            <a:endParaRPr lang="en-US" dirty="0"/>
          </a:p>
        </p:txBody>
      </p:sp>
      <p:sp>
        <p:nvSpPr>
          <p:cNvPr id="3" name="Content Placeholder 2"/>
          <p:cNvSpPr>
            <a:spLocks noGrp="1"/>
          </p:cNvSpPr>
          <p:nvPr>
            <p:ph idx="1"/>
          </p:nvPr>
        </p:nvSpPr>
        <p:spPr>
          <a:xfrm>
            <a:off x="1024127" y="1920240"/>
            <a:ext cx="9720073" cy="4023360"/>
          </a:xfrm>
        </p:spPr>
        <p:txBody>
          <a:bodyPr/>
          <a:lstStyle/>
          <a:p>
            <a:r>
              <a:rPr lang="en-US" sz="3200" dirty="0"/>
              <a:t>Payment Systems</a:t>
            </a:r>
          </a:p>
          <a:p>
            <a:pPr lvl="1"/>
            <a:r>
              <a:rPr lang="en-US" sz="2400" dirty="0"/>
              <a:t>Payment </a:t>
            </a:r>
            <a:r>
              <a:rPr lang="en-US" sz="2400" dirty="0" smtClean="0"/>
              <a:t>Instrument</a:t>
            </a:r>
          </a:p>
          <a:p>
            <a:pPr lvl="1"/>
            <a:r>
              <a:rPr lang="en-US" sz="2400" dirty="0" smtClean="0"/>
              <a:t>Alternate Delivery </a:t>
            </a:r>
            <a:r>
              <a:rPr lang="en-US" sz="2400" dirty="0"/>
              <a:t>Channels</a:t>
            </a:r>
          </a:p>
          <a:p>
            <a:pPr lvl="1"/>
            <a:r>
              <a:rPr lang="en-US" sz="2400" dirty="0" smtClean="0"/>
              <a:t>Clearing Houses</a:t>
            </a:r>
            <a:endParaRPr lang="en-US" sz="2400" dirty="0"/>
          </a:p>
          <a:p>
            <a:pPr lvl="1"/>
            <a:r>
              <a:rPr lang="en-US" sz="2400" dirty="0"/>
              <a:t>Payment Schemes</a:t>
            </a:r>
          </a:p>
          <a:p>
            <a:pPr lvl="1"/>
            <a:r>
              <a:rPr lang="en-US" sz="2400" dirty="0"/>
              <a:t>Payment System Operators</a:t>
            </a:r>
          </a:p>
          <a:p>
            <a:pPr lvl="1"/>
            <a:r>
              <a:rPr lang="en-US" sz="2400" dirty="0"/>
              <a:t>Payment Service Providers</a:t>
            </a:r>
          </a:p>
          <a:p>
            <a:endParaRPr lang="en-US" dirty="0"/>
          </a:p>
        </p:txBody>
      </p:sp>
    </p:spTree>
    <p:extLst>
      <p:ext uri="{BB962C8B-B14F-4D97-AF65-F5344CB8AC3E}">
        <p14:creationId xmlns:p14="http://schemas.microsoft.com/office/powerpoint/2010/main" val="29295601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Payment Card Security</a:t>
            </a:r>
            <a:endParaRPr lang="en-US" dirty="0"/>
          </a:p>
        </p:txBody>
      </p:sp>
      <p:sp>
        <p:nvSpPr>
          <p:cNvPr id="3" name="Content Placeholder 2"/>
          <p:cNvSpPr>
            <a:spLocks noGrp="1"/>
          </p:cNvSpPr>
          <p:nvPr>
            <p:ph idx="1"/>
          </p:nvPr>
        </p:nvSpPr>
        <p:spPr>
          <a:xfrm>
            <a:off x="274320" y="1946365"/>
            <a:ext cx="10149840" cy="4637313"/>
          </a:xfrm>
        </p:spPr>
        <p:txBody>
          <a:bodyPr>
            <a:normAutofit/>
          </a:bodyPr>
          <a:lstStyle/>
          <a:p>
            <a:r>
              <a:rPr lang="en-US" b="1" dirty="0"/>
              <a:t>Payment Cards security Regulations (2016)</a:t>
            </a:r>
            <a:r>
              <a:rPr lang="en-US" dirty="0"/>
              <a:t/>
            </a:r>
            <a:br>
              <a:rPr lang="en-US" dirty="0"/>
            </a:br>
            <a:r>
              <a:rPr lang="en-US" sz="2800" dirty="0" smtClean="0"/>
              <a:t>Milestones</a:t>
            </a:r>
          </a:p>
          <a:p>
            <a:pPr lvl="1"/>
            <a:r>
              <a:rPr lang="en-US" sz="2400" dirty="0" smtClean="0"/>
              <a:t>Acquiring Infrastructure Compliance – Dec 31, 2017</a:t>
            </a:r>
          </a:p>
          <a:p>
            <a:pPr lvl="1"/>
            <a:r>
              <a:rPr lang="en-US" sz="2400" dirty="0" smtClean="0"/>
              <a:t>Issuing of EMV compliant Cards – Jun 30, 2018</a:t>
            </a:r>
          </a:p>
          <a:p>
            <a:pPr lvl="1"/>
            <a:r>
              <a:rPr lang="en-US" sz="2400" dirty="0" smtClean="0"/>
              <a:t>Chip and PIN – Dec 31, 2018</a:t>
            </a:r>
          </a:p>
          <a:p>
            <a:r>
              <a:rPr lang="en-US" sz="2800" dirty="0" smtClean="0"/>
              <a:t>Challenges</a:t>
            </a:r>
          </a:p>
          <a:p>
            <a:pPr lvl="1"/>
            <a:r>
              <a:rPr lang="en-US" sz="2400" dirty="0" smtClean="0"/>
              <a:t>Availability of Vendors (TPS and </a:t>
            </a:r>
            <a:r>
              <a:rPr lang="en-US" sz="2400" dirty="0" err="1" smtClean="0"/>
              <a:t>Avanza</a:t>
            </a:r>
            <a:r>
              <a:rPr lang="en-US" sz="2400" dirty="0" smtClean="0"/>
              <a:t>)</a:t>
            </a:r>
          </a:p>
          <a:p>
            <a:pPr lvl="1"/>
            <a:r>
              <a:rPr lang="en-US" sz="2400" dirty="0" smtClean="0"/>
              <a:t>Inadequate testing facilities and certification slots</a:t>
            </a:r>
          </a:p>
          <a:p>
            <a:pPr lvl="1"/>
            <a:r>
              <a:rPr lang="en-US" sz="2400" dirty="0" smtClean="0"/>
              <a:t>Capital Intensive (Hardware, Middleware, Development costs etc.)</a:t>
            </a:r>
            <a:endParaRPr lang="en-US" sz="2400" dirty="0"/>
          </a:p>
        </p:txBody>
      </p:sp>
    </p:spTree>
    <p:extLst>
      <p:ext uri="{BB962C8B-B14F-4D97-AF65-F5344CB8AC3E}">
        <p14:creationId xmlns:p14="http://schemas.microsoft.com/office/powerpoint/2010/main" val="15686247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640" y="456564"/>
            <a:ext cx="10515600" cy="1325563"/>
          </a:xfrm>
        </p:spPr>
        <p:txBody>
          <a:bodyPr/>
          <a:lstStyle/>
          <a:p>
            <a:r>
              <a:rPr lang="en-US" dirty="0"/>
              <a:t>Regulatory Framework</a:t>
            </a:r>
          </a:p>
        </p:txBody>
      </p:sp>
      <p:sp>
        <p:nvSpPr>
          <p:cNvPr id="3" name="Content Placeholder 2"/>
          <p:cNvSpPr>
            <a:spLocks noGrp="1"/>
          </p:cNvSpPr>
          <p:nvPr>
            <p:ph idx="1"/>
          </p:nvPr>
        </p:nvSpPr>
        <p:spPr>
          <a:xfrm>
            <a:off x="838200" y="1782127"/>
            <a:ext cx="8915400" cy="4683986"/>
          </a:xfrm>
        </p:spPr>
        <p:txBody>
          <a:bodyPr>
            <a:noAutofit/>
          </a:bodyPr>
          <a:lstStyle/>
          <a:p>
            <a:pPr marL="0" indent="0">
              <a:buNone/>
            </a:pPr>
            <a:r>
              <a:rPr lang="en-US" sz="2400" b="1" dirty="0"/>
              <a:t>Electronic Fund Transfer Rules </a:t>
            </a:r>
          </a:p>
          <a:p>
            <a:r>
              <a:rPr lang="en-US" sz="2400" dirty="0" smtClean="0"/>
              <a:t>Payment Message Transparency and standardization by routing originator and beneficiary information</a:t>
            </a:r>
          </a:p>
          <a:p>
            <a:pPr lvl="1"/>
            <a:r>
              <a:rPr lang="en-GB" dirty="0"/>
              <a:t>Name of the </a:t>
            </a:r>
            <a:r>
              <a:rPr lang="en-GB" dirty="0" smtClean="0"/>
              <a:t>Originator, beneficiary </a:t>
            </a:r>
            <a:endParaRPr lang="en-US" dirty="0"/>
          </a:p>
          <a:p>
            <a:pPr lvl="1"/>
            <a:r>
              <a:rPr lang="en-GB" dirty="0"/>
              <a:t>Name of the Beneficiary </a:t>
            </a:r>
            <a:endParaRPr lang="en-US" dirty="0"/>
          </a:p>
          <a:p>
            <a:pPr lvl="1"/>
            <a:r>
              <a:rPr lang="en-GB" dirty="0"/>
              <a:t>Originator’s IBAN / Mobile Account Number (if applicable) </a:t>
            </a:r>
            <a:endParaRPr lang="en-US" dirty="0"/>
          </a:p>
          <a:p>
            <a:pPr lvl="1"/>
            <a:r>
              <a:rPr lang="en-GB" dirty="0" smtClean="0"/>
              <a:t>Originating </a:t>
            </a:r>
            <a:r>
              <a:rPr lang="en-GB" dirty="0"/>
              <a:t>AFI </a:t>
            </a:r>
            <a:r>
              <a:rPr lang="en-GB" dirty="0" smtClean="0"/>
              <a:t>Name, Beneficiary  </a:t>
            </a:r>
            <a:r>
              <a:rPr lang="en-GB" dirty="0"/>
              <a:t>AFI Name</a:t>
            </a:r>
            <a:endParaRPr lang="en-US" dirty="0"/>
          </a:p>
          <a:p>
            <a:pPr lvl="1"/>
            <a:r>
              <a:rPr lang="en-GB" dirty="0" smtClean="0"/>
              <a:t>Transaction reference number </a:t>
            </a:r>
          </a:p>
          <a:p>
            <a:pPr lvl="1"/>
            <a:r>
              <a:rPr lang="en-GB" dirty="0" smtClean="0"/>
              <a:t>Amount </a:t>
            </a:r>
            <a:r>
              <a:rPr lang="en-GB" dirty="0"/>
              <a:t>of transaction</a:t>
            </a:r>
            <a:endParaRPr lang="en-US" dirty="0"/>
          </a:p>
          <a:p>
            <a:r>
              <a:rPr lang="en-US" sz="2400" dirty="0" smtClean="0"/>
              <a:t>Responsibilities of originating and beneficiary financial institutions and PSOs/PSPSs</a:t>
            </a:r>
          </a:p>
          <a:p>
            <a:r>
              <a:rPr lang="en-US" sz="2400" dirty="0" smtClean="0"/>
              <a:t>Compensation policy </a:t>
            </a:r>
            <a:endParaRPr lang="en-US" sz="2400" dirty="0"/>
          </a:p>
        </p:txBody>
      </p:sp>
    </p:spTree>
    <p:extLst>
      <p:ext uri="{BB962C8B-B14F-4D97-AF65-F5344CB8AC3E}">
        <p14:creationId xmlns:p14="http://schemas.microsoft.com/office/powerpoint/2010/main" val="645159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3379" y="400593"/>
            <a:ext cx="8596668" cy="1049382"/>
          </a:xfrm>
        </p:spPr>
        <p:txBody>
          <a:bodyPr/>
          <a:lstStyle/>
          <a:p>
            <a:r>
              <a:rPr lang="en-US" dirty="0" smtClean="0"/>
              <a:t>Regulatory Framework</a:t>
            </a:r>
            <a:endParaRPr lang="en-US" dirty="0"/>
          </a:p>
        </p:txBody>
      </p:sp>
      <p:sp>
        <p:nvSpPr>
          <p:cNvPr id="3" name="Content Placeholder 2"/>
          <p:cNvSpPr>
            <a:spLocks noGrp="1"/>
          </p:cNvSpPr>
          <p:nvPr>
            <p:ph idx="1"/>
          </p:nvPr>
        </p:nvSpPr>
        <p:spPr>
          <a:xfrm>
            <a:off x="684647" y="1449975"/>
            <a:ext cx="8915400" cy="5159829"/>
          </a:xfrm>
        </p:spPr>
        <p:txBody>
          <a:bodyPr>
            <a:normAutofit/>
          </a:bodyPr>
          <a:lstStyle/>
          <a:p>
            <a:r>
              <a:rPr lang="en-US" sz="3200" dirty="0" smtClean="0"/>
              <a:t>Internet Banking Security Regulations (2015)</a:t>
            </a:r>
          </a:p>
          <a:p>
            <a:pPr lvl="1"/>
            <a:r>
              <a:rPr lang="en-US" sz="2400" dirty="0" smtClean="0"/>
              <a:t>Risk Management framework</a:t>
            </a:r>
          </a:p>
          <a:p>
            <a:pPr lvl="1"/>
            <a:r>
              <a:rPr lang="en-US" sz="2400" dirty="0" smtClean="0"/>
              <a:t>Minimum </a:t>
            </a:r>
            <a:r>
              <a:rPr lang="en-US" sz="2400" dirty="0"/>
              <a:t>set of operational, administrative, technical and physical safeguards to secure Internet Banking offered </a:t>
            </a:r>
            <a:endParaRPr lang="en-US" sz="2400" dirty="0" smtClean="0"/>
          </a:p>
          <a:p>
            <a:pPr lvl="1"/>
            <a:r>
              <a:rPr lang="en-US" sz="2400" dirty="0" smtClean="0"/>
              <a:t>Two Factor Authentication  </a:t>
            </a:r>
          </a:p>
          <a:p>
            <a:r>
              <a:rPr lang="en-US" sz="2800" dirty="0" smtClean="0"/>
              <a:t>Clearing Guidelines</a:t>
            </a:r>
          </a:p>
          <a:p>
            <a:pPr lvl="1"/>
            <a:r>
              <a:rPr lang="en-US" sz="2400" dirty="0" smtClean="0"/>
              <a:t>Fixing </a:t>
            </a:r>
            <a:r>
              <a:rPr lang="en-US" sz="2400" dirty="0"/>
              <a:t>responsibilities of each participants in Clearing Cycle</a:t>
            </a:r>
          </a:p>
          <a:p>
            <a:pPr lvl="1"/>
            <a:r>
              <a:rPr lang="en-US" sz="2400" dirty="0"/>
              <a:t>Centralized Intercity Clearing</a:t>
            </a:r>
          </a:p>
          <a:p>
            <a:pPr lvl="1"/>
            <a:r>
              <a:rPr lang="en-US" sz="2400" dirty="0"/>
              <a:t>Clearing Operations in Remote Areas and its settlement through RTGS on bilateral basis  </a:t>
            </a:r>
          </a:p>
          <a:p>
            <a:pPr lvl="1"/>
            <a:r>
              <a:rPr lang="en-US" sz="2400" dirty="0"/>
              <a:t>Compensation for Delayed Payments</a:t>
            </a:r>
          </a:p>
          <a:p>
            <a:pPr lvl="1"/>
            <a:r>
              <a:rPr lang="en-US" sz="2400" dirty="0"/>
              <a:t>Standardized Return codes </a:t>
            </a:r>
          </a:p>
          <a:p>
            <a:endParaRPr lang="en-US" dirty="0"/>
          </a:p>
        </p:txBody>
      </p:sp>
    </p:spTree>
    <p:extLst>
      <p:ext uri="{BB962C8B-B14F-4D97-AF65-F5344CB8AC3E}">
        <p14:creationId xmlns:p14="http://schemas.microsoft.com/office/powerpoint/2010/main" val="1071226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Digital Payments Security Circular</a:t>
            </a:r>
            <a:endParaRPr lang="en-US" dirty="0"/>
          </a:p>
        </p:txBody>
      </p:sp>
      <p:sp>
        <p:nvSpPr>
          <p:cNvPr id="3" name="Content Placeholder 2"/>
          <p:cNvSpPr>
            <a:spLocks noGrp="1"/>
          </p:cNvSpPr>
          <p:nvPr>
            <p:ph idx="1"/>
          </p:nvPr>
        </p:nvSpPr>
        <p:spPr>
          <a:xfrm>
            <a:off x="1024128" y="2084832"/>
            <a:ext cx="9720073" cy="4224528"/>
          </a:xfrm>
        </p:spPr>
        <p:txBody>
          <a:bodyPr>
            <a:noAutofit/>
          </a:bodyPr>
          <a:lstStyle/>
          <a:p>
            <a:pPr lvl="0">
              <a:buFont typeface="Wingdings" panose="05000000000000000000" pitchFamily="2" charset="2"/>
              <a:buChar char="§"/>
            </a:pPr>
            <a:r>
              <a:rPr lang="en-US" sz="2400" dirty="0"/>
              <a:t>V</a:t>
            </a:r>
            <a:r>
              <a:rPr lang="en-US" sz="2400" dirty="0" smtClean="0"/>
              <a:t>ulnerability </a:t>
            </a:r>
            <a:r>
              <a:rPr lang="en-US" sz="2400" dirty="0"/>
              <a:t>assessment and penetration testing </a:t>
            </a:r>
            <a:r>
              <a:rPr lang="en-US" sz="2400" dirty="0" smtClean="0"/>
              <a:t>of systems</a:t>
            </a:r>
          </a:p>
          <a:p>
            <a:pPr lvl="0">
              <a:buFont typeface="Wingdings" panose="05000000000000000000" pitchFamily="2" charset="2"/>
              <a:buChar char="§"/>
            </a:pPr>
            <a:r>
              <a:rPr lang="en-US" sz="2400" dirty="0" smtClean="0"/>
              <a:t>Setting </a:t>
            </a:r>
            <a:r>
              <a:rPr lang="en-US" sz="2400" dirty="0"/>
              <a:t>bank-wise limits with international payment </a:t>
            </a:r>
            <a:r>
              <a:rPr lang="en-US" sz="2400" dirty="0" smtClean="0"/>
              <a:t>schemes.</a:t>
            </a:r>
            <a:endParaRPr lang="en-US" sz="2400" dirty="0"/>
          </a:p>
          <a:p>
            <a:pPr>
              <a:buFont typeface="Wingdings" panose="05000000000000000000" pitchFamily="2" charset="2"/>
              <a:buChar char="§"/>
            </a:pPr>
            <a:r>
              <a:rPr lang="en-US" sz="2400" dirty="0"/>
              <a:t>Activation of any internet banking </a:t>
            </a:r>
            <a:r>
              <a:rPr lang="en-US" sz="2400" dirty="0" smtClean="0"/>
              <a:t>after biometrics</a:t>
            </a:r>
            <a:endParaRPr lang="en-US" sz="2400" dirty="0"/>
          </a:p>
          <a:p>
            <a:pPr>
              <a:buFont typeface="Wingdings" panose="05000000000000000000" pitchFamily="2" charset="2"/>
              <a:buChar char="§"/>
            </a:pPr>
            <a:r>
              <a:rPr lang="en-US" sz="2400" dirty="0" smtClean="0"/>
              <a:t>Deployment </a:t>
            </a:r>
            <a:r>
              <a:rPr lang="en-US" sz="2400" dirty="0"/>
              <a:t>of fraud monitoring systems, use of threat intelligence </a:t>
            </a:r>
            <a:endParaRPr lang="en-US" sz="2400" dirty="0" smtClean="0"/>
          </a:p>
          <a:p>
            <a:pPr>
              <a:buFont typeface="Wingdings" panose="05000000000000000000" pitchFamily="2" charset="2"/>
              <a:buChar char="§"/>
            </a:pPr>
            <a:r>
              <a:rPr lang="en-US" sz="2400" dirty="0" smtClean="0"/>
              <a:t>Customers </a:t>
            </a:r>
            <a:r>
              <a:rPr lang="en-US" sz="2400" dirty="0"/>
              <a:t>to activate or block their cards for online/cross-border transactions </a:t>
            </a:r>
            <a:endParaRPr lang="en-US" sz="2400" dirty="0" smtClean="0"/>
          </a:p>
          <a:p>
            <a:pPr>
              <a:buFont typeface="Wingdings" panose="05000000000000000000" pitchFamily="2" charset="2"/>
              <a:buChar char="§"/>
            </a:pPr>
            <a:r>
              <a:rPr lang="en-US" sz="2400" dirty="0" smtClean="0"/>
              <a:t>Free </a:t>
            </a:r>
            <a:r>
              <a:rPr lang="en-US" sz="2400" dirty="0"/>
              <a:t>of cost SMS transaction alerts </a:t>
            </a:r>
            <a:endParaRPr lang="en-US" sz="2400" dirty="0" smtClean="0"/>
          </a:p>
          <a:p>
            <a:pPr>
              <a:buFont typeface="Wingdings" panose="05000000000000000000" pitchFamily="2" charset="2"/>
              <a:buChar char="§"/>
            </a:pPr>
            <a:r>
              <a:rPr lang="en-US" sz="2400" dirty="0" smtClean="0"/>
              <a:t>Bank/MFB to compensate customers within </a:t>
            </a:r>
            <a:r>
              <a:rPr lang="en-US" sz="2400" dirty="0"/>
              <a:t>two (02) business days</a:t>
            </a:r>
            <a:endParaRPr lang="en-US" sz="2400" dirty="0" smtClean="0"/>
          </a:p>
          <a:p>
            <a:pPr>
              <a:buFont typeface="Wingdings" panose="05000000000000000000" pitchFamily="2" charset="2"/>
              <a:buChar char="§"/>
            </a:pPr>
            <a:r>
              <a:rPr lang="en-US" sz="2400" dirty="0" smtClean="0"/>
              <a:t>Banks  to issue chip </a:t>
            </a:r>
            <a:r>
              <a:rPr lang="en-US" sz="2400" dirty="0"/>
              <a:t>and pin cards, pin authentication for e-commerce transaction, </a:t>
            </a:r>
          </a:p>
        </p:txBody>
      </p:sp>
    </p:spTree>
    <p:extLst>
      <p:ext uri="{BB962C8B-B14F-4D97-AF65-F5344CB8AC3E}">
        <p14:creationId xmlns:p14="http://schemas.microsoft.com/office/powerpoint/2010/main" val="21272004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New Initiatives </a:t>
            </a:r>
            <a:endParaRPr lang="en-US" b="1" u="sng" dirty="0"/>
          </a:p>
        </p:txBody>
      </p:sp>
      <p:sp>
        <p:nvSpPr>
          <p:cNvPr id="3" name="Content Placeholder 2"/>
          <p:cNvSpPr>
            <a:spLocks noGrp="1"/>
          </p:cNvSpPr>
          <p:nvPr>
            <p:ph idx="1"/>
          </p:nvPr>
        </p:nvSpPr>
        <p:spPr>
          <a:xfrm>
            <a:off x="677334" y="1784386"/>
            <a:ext cx="8596668" cy="4350675"/>
          </a:xfrm>
        </p:spPr>
        <p:txBody>
          <a:bodyPr>
            <a:noAutofit/>
          </a:bodyPr>
          <a:lstStyle/>
          <a:p>
            <a:r>
              <a:rPr lang="en-US" sz="2400" b="1" dirty="0" smtClean="0"/>
              <a:t>Guidelines for White Label ATM Operators</a:t>
            </a:r>
          </a:p>
          <a:p>
            <a:pPr lvl="1"/>
            <a:r>
              <a:rPr lang="en-US" sz="2400" dirty="0" smtClean="0"/>
              <a:t>Allow non banks to own and operate ATMs</a:t>
            </a:r>
          </a:p>
          <a:p>
            <a:pPr lvl="1"/>
            <a:r>
              <a:rPr lang="en-US" sz="2400" dirty="0" smtClean="0"/>
              <a:t>Pricing based on consumer consent</a:t>
            </a:r>
          </a:p>
          <a:p>
            <a:r>
              <a:rPr lang="en-US" sz="2400" b="1" dirty="0" smtClean="0"/>
              <a:t>EMI Regulations</a:t>
            </a:r>
          </a:p>
          <a:p>
            <a:pPr lvl="1"/>
            <a:r>
              <a:rPr lang="en-US" sz="2400" dirty="0" smtClean="0"/>
              <a:t>Allow non banks to hold consumer money for the purpose of payments</a:t>
            </a:r>
          </a:p>
          <a:p>
            <a:pPr lvl="1"/>
            <a:r>
              <a:rPr lang="en-US" sz="2400" dirty="0" smtClean="0"/>
              <a:t>Credit  product is not allowed</a:t>
            </a:r>
          </a:p>
          <a:p>
            <a:pPr lvl="1"/>
            <a:r>
              <a:rPr lang="en-US" sz="2400" dirty="0" smtClean="0"/>
              <a:t>the amount taken by EMI shall </a:t>
            </a:r>
            <a:r>
              <a:rPr lang="en-US" sz="2400" dirty="0"/>
              <a:t>not be treated as </a:t>
            </a:r>
            <a:r>
              <a:rPr lang="en-US" sz="2400" dirty="0" smtClean="0"/>
              <a:t>depots</a:t>
            </a:r>
          </a:p>
          <a:p>
            <a:pPr lvl="1"/>
            <a:r>
              <a:rPr lang="en-US" sz="2400" dirty="0" smtClean="0"/>
              <a:t>Customer Due diligence </a:t>
            </a:r>
          </a:p>
          <a:p>
            <a:pPr lvl="1"/>
            <a:r>
              <a:rPr lang="en-US" sz="2400" dirty="0" smtClean="0"/>
              <a:t>Transactions limits</a:t>
            </a:r>
          </a:p>
          <a:p>
            <a:pPr lvl="1"/>
            <a:r>
              <a:rPr lang="en-US" sz="2400" dirty="0" smtClean="0"/>
              <a:t> licensing Criteria </a:t>
            </a:r>
          </a:p>
          <a:p>
            <a:pPr lvl="1"/>
            <a:r>
              <a:rPr lang="en-US" sz="2400" dirty="0" smtClean="0"/>
              <a:t>oversight and supervision </a:t>
            </a:r>
          </a:p>
        </p:txBody>
      </p:sp>
    </p:spTree>
    <p:extLst>
      <p:ext uri="{BB962C8B-B14F-4D97-AF65-F5344CB8AC3E}">
        <p14:creationId xmlns:p14="http://schemas.microsoft.com/office/powerpoint/2010/main" val="30543752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 Initiatives </a:t>
            </a:r>
            <a:endParaRPr lang="en-US" dirty="0"/>
          </a:p>
        </p:txBody>
      </p:sp>
      <p:sp>
        <p:nvSpPr>
          <p:cNvPr id="3" name="Content Placeholder 2"/>
          <p:cNvSpPr>
            <a:spLocks noGrp="1"/>
          </p:cNvSpPr>
          <p:nvPr>
            <p:ph idx="1"/>
          </p:nvPr>
        </p:nvSpPr>
        <p:spPr>
          <a:xfrm>
            <a:off x="781837" y="1716814"/>
            <a:ext cx="8596668" cy="4735076"/>
          </a:xfrm>
        </p:spPr>
        <p:txBody>
          <a:bodyPr>
            <a:normAutofit/>
          </a:bodyPr>
          <a:lstStyle/>
          <a:p>
            <a:r>
              <a:rPr lang="en-US" sz="3200" dirty="0" smtClean="0"/>
              <a:t>Automated Transfer Systems</a:t>
            </a:r>
          </a:p>
          <a:p>
            <a:pPr lvl="1"/>
            <a:r>
              <a:rPr lang="en-US" sz="2400" dirty="0" smtClean="0"/>
              <a:t>Automated Clearing House</a:t>
            </a:r>
          </a:p>
          <a:p>
            <a:pPr lvl="1"/>
            <a:r>
              <a:rPr lang="en-US" sz="2400" dirty="0" smtClean="0"/>
              <a:t>Bulk Transfers</a:t>
            </a:r>
          </a:p>
          <a:p>
            <a:pPr lvl="1"/>
            <a:r>
              <a:rPr lang="en-US" sz="2400" dirty="0" smtClean="0"/>
              <a:t>Delivery Vs Payment Settlement</a:t>
            </a:r>
          </a:p>
          <a:p>
            <a:pPr lvl="1"/>
            <a:r>
              <a:rPr lang="en-US" sz="2400" dirty="0" smtClean="0"/>
              <a:t>Payment Vs Payment Settlement </a:t>
            </a:r>
          </a:p>
          <a:p>
            <a:pPr lvl="1"/>
            <a:r>
              <a:rPr lang="en-US" sz="2400" dirty="0" smtClean="0"/>
              <a:t>International Messaging Standards</a:t>
            </a:r>
          </a:p>
          <a:p>
            <a:r>
              <a:rPr lang="en-US" sz="3200" dirty="0" smtClean="0"/>
              <a:t>Micro Payment Gateway</a:t>
            </a:r>
            <a:endParaRPr lang="en-US" sz="3200" dirty="0"/>
          </a:p>
          <a:p>
            <a:pPr lvl="1"/>
            <a:r>
              <a:rPr lang="en-US" sz="2400" dirty="0" smtClean="0"/>
              <a:t>Focus on Micro Payments and Financial Inclusion</a:t>
            </a:r>
          </a:p>
          <a:p>
            <a:pPr lvl="1"/>
            <a:r>
              <a:rPr lang="en-US" sz="2400" dirty="0" smtClean="0"/>
              <a:t>Instant Retail Payments</a:t>
            </a:r>
            <a:endParaRPr lang="en-US" sz="2400" dirty="0"/>
          </a:p>
        </p:txBody>
      </p:sp>
    </p:spTree>
    <p:extLst>
      <p:ext uri="{BB962C8B-B14F-4D97-AF65-F5344CB8AC3E}">
        <p14:creationId xmlns:p14="http://schemas.microsoft.com/office/powerpoint/2010/main" val="2658200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2149" y="261573"/>
            <a:ext cx="10515600" cy="1325563"/>
          </a:xfrm>
        </p:spPr>
        <p:txBody>
          <a:bodyPr vert="horz" lIns="82479" tIns="41239" rIns="82479" bIns="41239" rtlCol="0" anchor="ctr">
            <a:normAutofit/>
          </a:bodyPr>
          <a:lstStyle/>
          <a:p>
            <a:r>
              <a:rPr lang="en-US" dirty="0" smtClean="0"/>
              <a:t>Payment Systems</a:t>
            </a:r>
            <a:endParaRPr lang="en-US" dirty="0"/>
          </a:p>
        </p:txBody>
      </p:sp>
      <p:sp>
        <p:nvSpPr>
          <p:cNvPr id="3" name="Content Placeholder 2"/>
          <p:cNvSpPr>
            <a:spLocks noGrp="1"/>
          </p:cNvSpPr>
          <p:nvPr>
            <p:ph idx="1"/>
          </p:nvPr>
        </p:nvSpPr>
        <p:spPr>
          <a:xfrm>
            <a:off x="862149" y="1495696"/>
            <a:ext cx="8534400" cy="4839789"/>
          </a:xfrm>
        </p:spPr>
        <p:txBody>
          <a:bodyPr vert="horz" lIns="82479" tIns="41239" rIns="82479" bIns="41239" rtlCol="0">
            <a:normAutofit/>
          </a:bodyPr>
          <a:lstStyle/>
          <a:p>
            <a:pPr>
              <a:buNone/>
            </a:pPr>
            <a:r>
              <a:rPr lang="en-US" b="1" dirty="0" smtClean="0"/>
              <a:t>Definition</a:t>
            </a:r>
            <a:r>
              <a:rPr lang="en-US" dirty="0" smtClean="0"/>
              <a:t>  </a:t>
            </a:r>
          </a:p>
          <a:p>
            <a:pPr>
              <a:buNone/>
            </a:pPr>
            <a:r>
              <a:rPr lang="en-US" dirty="0" smtClean="0"/>
              <a:t> “A set of instruments, procedures, and rules for the transfer of funds between or among participants; within a geographical boundary. The system includes the participants and the entity operating the arrangement e.g. retail payment system and LVPS”</a:t>
            </a:r>
          </a:p>
          <a:p>
            <a:pPr>
              <a:buNone/>
            </a:pPr>
            <a:r>
              <a:rPr lang="en-US" b="1" dirty="0" smtClean="0"/>
              <a:t>Markets</a:t>
            </a:r>
          </a:p>
          <a:p>
            <a:pPr>
              <a:buFont typeface="Wingdings" panose="05000000000000000000" pitchFamily="2" charset="2"/>
              <a:buChar char="§"/>
            </a:pPr>
            <a:r>
              <a:rPr lang="en-US" dirty="0" smtClean="0"/>
              <a:t>Retail and Wholesale</a:t>
            </a:r>
          </a:p>
          <a:p>
            <a:pPr>
              <a:buFont typeface="Wingdings" panose="05000000000000000000" pitchFamily="2" charset="2"/>
              <a:buChar char="§"/>
            </a:pPr>
            <a:r>
              <a:rPr lang="en-US" dirty="0" smtClean="0"/>
              <a:t>Capital and Commodity</a:t>
            </a:r>
          </a:p>
          <a:p>
            <a:pPr>
              <a:buFont typeface="Wingdings" panose="05000000000000000000" pitchFamily="2" charset="2"/>
              <a:buChar char="§"/>
            </a:pPr>
            <a:r>
              <a:rPr lang="en-US" dirty="0" smtClean="0"/>
              <a:t>Money</a:t>
            </a:r>
          </a:p>
          <a:p>
            <a:pPr>
              <a:buFont typeface="Wingdings" panose="05000000000000000000" pitchFamily="2" charset="2"/>
              <a:buChar char="§"/>
            </a:pPr>
            <a:r>
              <a:rPr lang="en-US" dirty="0" smtClean="0"/>
              <a:t>FX</a:t>
            </a:r>
          </a:p>
          <a:p>
            <a:endParaRPr lang="en-US" dirty="0" smtClean="0"/>
          </a:p>
          <a:p>
            <a:endParaRPr lang="en-US" dirty="0" smtClean="0"/>
          </a:p>
          <a:p>
            <a:pPr>
              <a:buNone/>
            </a:pPr>
            <a:endParaRPr lang="en-US" dirty="0" smtClean="0"/>
          </a:p>
          <a:p>
            <a:pPr marL="0" indent="0">
              <a:buNone/>
            </a:pPr>
            <a:endParaRPr lang="en-US" dirty="0" smtClean="0"/>
          </a:p>
          <a:p>
            <a:endParaRPr lang="en-US" dirty="0" smtClean="0"/>
          </a:p>
          <a:p>
            <a:pPr>
              <a:buNone/>
            </a:pPr>
            <a:endParaRPr lang="en-US" dirty="0" smtClean="0"/>
          </a:p>
          <a:p>
            <a:endParaRPr lang="en-US" dirty="0" smtClean="0"/>
          </a:p>
          <a:p>
            <a:endParaRPr lang="en-US" dirty="0"/>
          </a:p>
        </p:txBody>
      </p:sp>
    </p:spTree>
    <p:extLst>
      <p:ext uri="{BB962C8B-B14F-4D97-AF65-F5344CB8AC3E}">
        <p14:creationId xmlns:p14="http://schemas.microsoft.com/office/powerpoint/2010/main" val="189221697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4143" y="2990759"/>
            <a:ext cx="10515600" cy="1325563"/>
          </a:xfrm>
        </p:spPr>
        <p:txBody>
          <a:bodyPr/>
          <a:lstStyle/>
          <a:p>
            <a:pPr algn="ctr"/>
            <a:r>
              <a:rPr lang="en-US" dirty="0" smtClean="0"/>
              <a:t>Thanks</a:t>
            </a:r>
            <a:endParaRPr lang="en-US" dirty="0"/>
          </a:p>
        </p:txBody>
      </p:sp>
    </p:spTree>
    <p:extLst>
      <p:ext uri="{BB962C8B-B14F-4D97-AF65-F5344CB8AC3E}">
        <p14:creationId xmlns:p14="http://schemas.microsoft.com/office/powerpoint/2010/main" val="272786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ube 23"/>
          <p:cNvSpPr/>
          <p:nvPr/>
        </p:nvSpPr>
        <p:spPr>
          <a:xfrm>
            <a:off x="1905000" y="4343400"/>
            <a:ext cx="8305800" cy="2286000"/>
          </a:xfrm>
          <a:prstGeom prst="cube">
            <a:avLst>
              <a:gd name="adj" fmla="val 8690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solidFill>
                  <a:schemeClr val="tx1"/>
                </a:solidFill>
              </a:rPr>
              <a:t>Payment Systems</a:t>
            </a:r>
          </a:p>
        </p:txBody>
      </p:sp>
      <p:sp>
        <p:nvSpPr>
          <p:cNvPr id="29" name="Cube 28"/>
          <p:cNvSpPr/>
          <p:nvPr/>
        </p:nvSpPr>
        <p:spPr>
          <a:xfrm>
            <a:off x="1752600" y="4343400"/>
            <a:ext cx="8915400" cy="1828800"/>
          </a:xfrm>
          <a:prstGeom prst="cube">
            <a:avLst>
              <a:gd name="adj" fmla="val 9935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ube 22"/>
          <p:cNvSpPr/>
          <p:nvPr/>
        </p:nvSpPr>
        <p:spPr>
          <a:xfrm>
            <a:off x="1905000" y="3581400"/>
            <a:ext cx="8382000" cy="2209800"/>
          </a:xfrm>
          <a:prstGeom prst="cube">
            <a:avLst>
              <a:gd name="adj" fmla="val 833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tx1"/>
                </a:solidFill>
              </a:rPr>
              <a:t>Delivery Systems (Ownership Transfer like CDC etc)</a:t>
            </a:r>
          </a:p>
        </p:txBody>
      </p:sp>
      <p:sp>
        <p:nvSpPr>
          <p:cNvPr id="2" name="Title 1"/>
          <p:cNvSpPr>
            <a:spLocks noGrp="1"/>
          </p:cNvSpPr>
          <p:nvPr>
            <p:ph type="title"/>
          </p:nvPr>
        </p:nvSpPr>
        <p:spPr>
          <a:xfrm>
            <a:off x="1295402" y="29633"/>
            <a:ext cx="9601196" cy="1303867"/>
          </a:xfrm>
        </p:spPr>
        <p:txBody>
          <a:bodyPr/>
          <a:lstStyle/>
          <a:p>
            <a:r>
              <a:rPr lang="en-US" dirty="0" smtClean="0"/>
              <a:t>Relationship (Market &amp; Infra)</a:t>
            </a:r>
            <a:endParaRPr lang="en-US" dirty="0"/>
          </a:p>
        </p:txBody>
      </p:sp>
      <p:sp>
        <p:nvSpPr>
          <p:cNvPr id="22" name="Content Placeholder 21"/>
          <p:cNvSpPr>
            <a:spLocks noGrp="1"/>
          </p:cNvSpPr>
          <p:nvPr>
            <p:ph idx="1"/>
          </p:nvPr>
        </p:nvSpPr>
        <p:spPr>
          <a:xfrm>
            <a:off x="1981200" y="3276600"/>
            <a:ext cx="8229600" cy="1981200"/>
          </a:xfrm>
          <a:prstGeom prst="cube">
            <a:avLst>
              <a:gd name="adj" fmla="val 8427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10000"/>
          </a:bodyPr>
          <a:lstStyle/>
          <a:p>
            <a:pPr>
              <a:buNone/>
            </a:pPr>
            <a:r>
              <a:rPr lang="en-US" sz="1800" dirty="0">
                <a:solidFill>
                  <a:schemeClr val="tx1"/>
                </a:solidFill>
              </a:rPr>
              <a:t>Market Related Trade Reporting System(s)</a:t>
            </a:r>
          </a:p>
        </p:txBody>
      </p:sp>
      <p:sp>
        <p:nvSpPr>
          <p:cNvPr id="33" name="Slide Number Placeholder 32"/>
          <p:cNvSpPr>
            <a:spLocks noGrp="1"/>
          </p:cNvSpPr>
          <p:nvPr>
            <p:ph type="sldNum" sz="quarter" idx="12"/>
          </p:nvPr>
        </p:nvSpPr>
        <p:spPr/>
        <p:txBody>
          <a:bodyPr/>
          <a:lstStyle/>
          <a:p>
            <a:fld id="{395799B2-192D-4D15-BF7A-4E872091F720}" type="slidenum">
              <a:rPr lang="en-US" smtClean="0"/>
              <a:pPr/>
              <a:t>4</a:t>
            </a:fld>
            <a:endParaRPr lang="en-US"/>
          </a:p>
        </p:txBody>
      </p:sp>
      <p:cxnSp>
        <p:nvCxnSpPr>
          <p:cNvPr id="7" name="Straight Connector 6"/>
          <p:cNvCxnSpPr/>
          <p:nvPr/>
        </p:nvCxnSpPr>
        <p:spPr>
          <a:xfrm>
            <a:off x="2819400" y="2362200"/>
            <a:ext cx="6172200" cy="1588"/>
          </a:xfrm>
          <a:prstGeom prst="line">
            <a:avLst/>
          </a:prstGeom>
          <a:ln w="25400">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10000" y="1524000"/>
            <a:ext cx="6096000" cy="1371600"/>
          </a:xfrm>
          <a:prstGeom prst="rect">
            <a:avLst/>
          </a:prstGeom>
          <a:solidFill>
            <a:schemeClr val="accent5">
              <a:lumMod val="40000"/>
              <a:lumOff val="60000"/>
            </a:schemeClr>
          </a:solidFill>
          <a:ln w="381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a:solidFill>
                  <a:schemeClr val="tx1"/>
                </a:solidFill>
              </a:rPr>
              <a:t>Retail</a:t>
            </a:r>
          </a:p>
        </p:txBody>
      </p:sp>
      <p:sp>
        <p:nvSpPr>
          <p:cNvPr id="16" name="Rectangle 15"/>
          <p:cNvSpPr/>
          <p:nvPr/>
        </p:nvSpPr>
        <p:spPr>
          <a:xfrm>
            <a:off x="3581400" y="1828800"/>
            <a:ext cx="6096000" cy="1371600"/>
          </a:xfrm>
          <a:prstGeom prst="rect">
            <a:avLst/>
          </a:prstGeom>
          <a:solidFill>
            <a:schemeClr val="accent5">
              <a:lumMod val="40000"/>
              <a:lumOff val="60000"/>
            </a:schemeClr>
          </a:solidFill>
          <a:ln w="381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a:solidFill>
                  <a:schemeClr val="tx1"/>
                </a:solidFill>
              </a:rPr>
              <a:t>Whole Sale (Corporate)</a:t>
            </a:r>
          </a:p>
        </p:txBody>
      </p:sp>
      <p:sp>
        <p:nvSpPr>
          <p:cNvPr id="18" name="Rectangle 17"/>
          <p:cNvSpPr/>
          <p:nvPr/>
        </p:nvSpPr>
        <p:spPr>
          <a:xfrm>
            <a:off x="3352800" y="2133600"/>
            <a:ext cx="6096000" cy="1371600"/>
          </a:xfrm>
          <a:prstGeom prst="rect">
            <a:avLst/>
          </a:prstGeom>
          <a:solidFill>
            <a:schemeClr val="accent5">
              <a:lumMod val="40000"/>
              <a:lumOff val="60000"/>
            </a:schemeClr>
          </a:solidFill>
          <a:ln w="381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a:solidFill>
                  <a:schemeClr val="tx1"/>
                </a:solidFill>
              </a:rPr>
              <a:t>Foreign Exchange Market</a:t>
            </a:r>
          </a:p>
        </p:txBody>
      </p:sp>
      <p:sp>
        <p:nvSpPr>
          <p:cNvPr id="19" name="Rectangle 18"/>
          <p:cNvSpPr/>
          <p:nvPr/>
        </p:nvSpPr>
        <p:spPr>
          <a:xfrm>
            <a:off x="3124200" y="2438400"/>
            <a:ext cx="6096000" cy="1371600"/>
          </a:xfrm>
          <a:prstGeom prst="rect">
            <a:avLst/>
          </a:prstGeom>
          <a:solidFill>
            <a:schemeClr val="accent5">
              <a:lumMod val="40000"/>
              <a:lumOff val="60000"/>
            </a:schemeClr>
          </a:solidFill>
          <a:ln w="381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a:solidFill>
                  <a:schemeClr val="tx1"/>
                </a:solidFill>
              </a:rPr>
              <a:t>Commodity Market</a:t>
            </a:r>
          </a:p>
        </p:txBody>
      </p:sp>
      <p:sp>
        <p:nvSpPr>
          <p:cNvPr id="20" name="Rectangle 19"/>
          <p:cNvSpPr/>
          <p:nvPr/>
        </p:nvSpPr>
        <p:spPr>
          <a:xfrm>
            <a:off x="2971800" y="2743200"/>
            <a:ext cx="6096000" cy="1371600"/>
          </a:xfrm>
          <a:prstGeom prst="rect">
            <a:avLst/>
          </a:prstGeom>
          <a:solidFill>
            <a:schemeClr val="accent5">
              <a:lumMod val="40000"/>
              <a:lumOff val="60000"/>
            </a:schemeClr>
          </a:solidFill>
          <a:ln w="381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a:solidFill>
                  <a:schemeClr val="tx1"/>
                </a:solidFill>
              </a:rPr>
              <a:t>Capital Market</a:t>
            </a:r>
          </a:p>
        </p:txBody>
      </p:sp>
      <p:sp>
        <p:nvSpPr>
          <p:cNvPr id="21" name="Rectangle 20"/>
          <p:cNvSpPr/>
          <p:nvPr/>
        </p:nvSpPr>
        <p:spPr>
          <a:xfrm>
            <a:off x="2743200" y="3048000"/>
            <a:ext cx="6096000" cy="1371600"/>
          </a:xfrm>
          <a:prstGeom prst="rect">
            <a:avLst/>
          </a:prstGeom>
          <a:solidFill>
            <a:schemeClr val="accent5">
              <a:lumMod val="40000"/>
              <a:lumOff val="60000"/>
            </a:schemeClr>
          </a:solidFill>
          <a:ln w="381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a:solidFill>
                  <a:schemeClr val="tx1"/>
                </a:solidFill>
              </a:rPr>
              <a:t>Money Market</a:t>
            </a:r>
          </a:p>
        </p:txBody>
      </p:sp>
      <p:sp>
        <p:nvSpPr>
          <p:cNvPr id="25" name="Rectangle 24"/>
          <p:cNvSpPr/>
          <p:nvPr/>
        </p:nvSpPr>
        <p:spPr>
          <a:xfrm>
            <a:off x="2438400" y="3352800"/>
            <a:ext cx="6096000" cy="1295400"/>
          </a:xfrm>
          <a:prstGeom prst="rect">
            <a:avLst/>
          </a:prstGeom>
          <a:solidFill>
            <a:schemeClr val="accent5">
              <a:lumMod val="40000"/>
              <a:lumOff val="60000"/>
            </a:schemeClr>
          </a:solidFill>
          <a:ln w="38100" cmpd="sng">
            <a:solidFill>
              <a:schemeClr val="tx1"/>
            </a:solidFill>
            <a:round/>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600" dirty="0">
                <a:solidFill>
                  <a:schemeClr val="tx1"/>
                </a:solidFill>
              </a:rPr>
              <a:t>Trading</a:t>
            </a:r>
          </a:p>
        </p:txBody>
      </p:sp>
      <p:sp>
        <p:nvSpPr>
          <p:cNvPr id="26" name="Rectangle 25"/>
          <p:cNvSpPr/>
          <p:nvPr/>
        </p:nvSpPr>
        <p:spPr>
          <a:xfrm>
            <a:off x="2819400" y="3581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Buyer</a:t>
            </a:r>
          </a:p>
        </p:txBody>
      </p:sp>
      <p:sp>
        <p:nvSpPr>
          <p:cNvPr id="27" name="Rectangle 26"/>
          <p:cNvSpPr/>
          <p:nvPr/>
        </p:nvSpPr>
        <p:spPr>
          <a:xfrm>
            <a:off x="7162800" y="35814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Seller</a:t>
            </a:r>
          </a:p>
        </p:txBody>
      </p:sp>
      <p:sp>
        <p:nvSpPr>
          <p:cNvPr id="30" name="Rectangle 29"/>
          <p:cNvSpPr/>
          <p:nvPr/>
        </p:nvSpPr>
        <p:spPr>
          <a:xfrm rot="2655518">
            <a:off x="9354243" y="4418685"/>
            <a:ext cx="377087" cy="137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a:solidFill>
                  <a:schemeClr val="tx1"/>
                </a:solidFill>
              </a:rPr>
              <a:t>Banks</a:t>
            </a:r>
          </a:p>
        </p:txBody>
      </p:sp>
      <p:cxnSp>
        <p:nvCxnSpPr>
          <p:cNvPr id="34" name="Straight Arrow Connector 33"/>
          <p:cNvCxnSpPr/>
          <p:nvPr/>
        </p:nvCxnSpPr>
        <p:spPr>
          <a:xfrm rot="16200000" flipH="1">
            <a:off x="4684127" y="4383673"/>
            <a:ext cx="1033046" cy="38100"/>
          </a:xfrm>
          <a:prstGeom prst="straightConnector1">
            <a:avLst/>
          </a:prstGeom>
          <a:ln w="28575" cmpd="thickThi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733800" y="3581400"/>
            <a:ext cx="1447800" cy="338554"/>
          </a:xfrm>
          <a:prstGeom prst="rect">
            <a:avLst/>
          </a:prstGeom>
          <a:noFill/>
          <a:ln>
            <a:solidFill>
              <a:schemeClr val="tx1"/>
            </a:solidFill>
          </a:ln>
        </p:spPr>
        <p:txBody>
          <a:bodyPr wrap="square" rtlCol="0">
            <a:spAutoFit/>
          </a:bodyPr>
          <a:lstStyle/>
          <a:p>
            <a:r>
              <a:rPr lang="en-US" sz="1600" dirty="0"/>
              <a:t>Deal Making</a:t>
            </a:r>
          </a:p>
        </p:txBody>
      </p:sp>
      <p:sp>
        <p:nvSpPr>
          <p:cNvPr id="31" name="TextBox 30"/>
          <p:cNvSpPr txBox="1"/>
          <p:nvPr/>
        </p:nvSpPr>
        <p:spPr>
          <a:xfrm>
            <a:off x="3733800" y="4114800"/>
            <a:ext cx="1600200" cy="338554"/>
          </a:xfrm>
          <a:prstGeom prst="rect">
            <a:avLst/>
          </a:prstGeom>
          <a:noFill/>
          <a:ln>
            <a:solidFill>
              <a:schemeClr val="tx1"/>
            </a:solidFill>
          </a:ln>
        </p:spPr>
        <p:txBody>
          <a:bodyPr wrap="square" rtlCol="0">
            <a:spAutoFit/>
          </a:bodyPr>
          <a:lstStyle/>
          <a:p>
            <a:r>
              <a:rPr lang="en-US" sz="1600" dirty="0"/>
              <a:t>Deal Completion</a:t>
            </a:r>
          </a:p>
        </p:txBody>
      </p:sp>
      <p:cxnSp>
        <p:nvCxnSpPr>
          <p:cNvPr id="40" name="Straight Arrow Connector 39"/>
          <p:cNvCxnSpPr/>
          <p:nvPr/>
        </p:nvCxnSpPr>
        <p:spPr>
          <a:xfrm>
            <a:off x="3733800" y="4037012"/>
            <a:ext cx="2286000" cy="15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Rounded Rectangle 41"/>
          <p:cNvSpPr/>
          <p:nvPr/>
        </p:nvSpPr>
        <p:spPr>
          <a:xfrm>
            <a:off x="6019800" y="3886200"/>
            <a:ext cx="1143000" cy="304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p:cNvSpPr txBox="1"/>
          <p:nvPr/>
        </p:nvSpPr>
        <p:spPr>
          <a:xfrm>
            <a:off x="5867400" y="3581401"/>
            <a:ext cx="762000" cy="276999"/>
          </a:xfrm>
          <a:prstGeom prst="rect">
            <a:avLst/>
          </a:prstGeom>
          <a:noFill/>
        </p:spPr>
        <p:txBody>
          <a:bodyPr wrap="square" rtlCol="0">
            <a:spAutoFit/>
          </a:bodyPr>
          <a:lstStyle/>
          <a:p>
            <a:r>
              <a:rPr lang="en-US" sz="1200" b="1" dirty="0"/>
              <a:t>Delivery</a:t>
            </a:r>
            <a:endParaRPr lang="en-US" b="1" dirty="0"/>
          </a:p>
        </p:txBody>
      </p:sp>
      <p:sp>
        <p:nvSpPr>
          <p:cNvPr id="44" name="TextBox 43"/>
          <p:cNvSpPr txBox="1"/>
          <p:nvPr/>
        </p:nvSpPr>
        <p:spPr>
          <a:xfrm>
            <a:off x="6248400" y="4267201"/>
            <a:ext cx="914400" cy="276999"/>
          </a:xfrm>
          <a:prstGeom prst="rect">
            <a:avLst/>
          </a:prstGeom>
          <a:noFill/>
        </p:spPr>
        <p:txBody>
          <a:bodyPr wrap="square" rtlCol="0">
            <a:spAutoFit/>
          </a:bodyPr>
          <a:lstStyle/>
          <a:p>
            <a:r>
              <a:rPr lang="en-US" sz="1200" b="1" dirty="0"/>
              <a:t>Payment</a:t>
            </a:r>
            <a:endParaRPr lang="en-US" b="1" dirty="0"/>
          </a:p>
        </p:txBody>
      </p:sp>
      <p:cxnSp>
        <p:nvCxnSpPr>
          <p:cNvPr id="45" name="Straight Arrow Connector 44"/>
          <p:cNvCxnSpPr/>
          <p:nvPr/>
        </p:nvCxnSpPr>
        <p:spPr>
          <a:xfrm rot="5400000">
            <a:off x="5296694" y="4762500"/>
            <a:ext cx="1751806" cy="794"/>
          </a:xfrm>
          <a:prstGeom prst="straightConnector1">
            <a:avLst/>
          </a:prstGeom>
          <a:ln w="28575" cmpd="thickThi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5400000">
            <a:off x="5830094" y="5447506"/>
            <a:ext cx="1905000" cy="1588"/>
          </a:xfrm>
          <a:prstGeom prst="straightConnector1">
            <a:avLst/>
          </a:prstGeom>
          <a:ln w="28575" cmpd="thickThi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144000" y="6248401"/>
            <a:ext cx="1371600" cy="461665"/>
          </a:xfrm>
          <a:prstGeom prst="rect">
            <a:avLst/>
          </a:prstGeom>
          <a:noFill/>
        </p:spPr>
        <p:txBody>
          <a:bodyPr wrap="square" rtlCol="0">
            <a:spAutoFit/>
          </a:bodyPr>
          <a:lstStyle/>
          <a:p>
            <a:r>
              <a:rPr lang="en-US" sz="1200" dirty="0"/>
              <a:t>Source: NPS South Africa</a:t>
            </a:r>
          </a:p>
        </p:txBody>
      </p:sp>
      <p:sp>
        <p:nvSpPr>
          <p:cNvPr id="36" name="Left Brace 35"/>
          <p:cNvSpPr/>
          <p:nvPr/>
        </p:nvSpPr>
        <p:spPr>
          <a:xfrm>
            <a:off x="1600200" y="5029200"/>
            <a:ext cx="304800" cy="1524000"/>
          </a:xfrm>
          <a:prstGeom prst="leftBrace">
            <a:avLst>
              <a:gd name="adj1" fmla="val 8333"/>
              <a:gd name="adj2" fmla="val 49000"/>
            </a:avLst>
          </a:prstGeom>
          <a:ln w="508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2594998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
                                            <p:bg/>
                                          </p:spTgt>
                                        </p:tgtEl>
                                        <p:attrNameLst>
                                          <p:attrName>style.visibility</p:attrName>
                                        </p:attrNameLst>
                                      </p:cBhvr>
                                      <p:to>
                                        <p:strVal val="visible"/>
                                      </p:to>
                                    </p:set>
                                    <p:anim calcmode="lin" valueType="num">
                                      <p:cBhvr additive="base">
                                        <p:cTn id="7" dur="1000" fill="hold"/>
                                        <p:tgtEl>
                                          <p:spTgt spid="8">
                                            <p:bg/>
                                          </p:spTgt>
                                        </p:tgtEl>
                                        <p:attrNameLst>
                                          <p:attrName>ppt_x</p:attrName>
                                        </p:attrNameLst>
                                      </p:cBhvr>
                                      <p:tavLst>
                                        <p:tav tm="0">
                                          <p:val>
                                            <p:strVal val="#ppt_x"/>
                                          </p:val>
                                        </p:tav>
                                        <p:tav tm="100000">
                                          <p:val>
                                            <p:strVal val="#ppt_x"/>
                                          </p:val>
                                        </p:tav>
                                      </p:tavLst>
                                    </p:anim>
                                    <p:anim calcmode="lin" valueType="num">
                                      <p:cBhvr additive="base">
                                        <p:cTn id="8" dur="1000" fill="hold"/>
                                        <p:tgtEl>
                                          <p:spTgt spid="8">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 calcmode="lin" valueType="num">
                                      <p:cBhvr additive="base">
                                        <p:cTn id="11"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bg/>
                                          </p:spTgt>
                                        </p:tgtEl>
                                        <p:attrNameLst>
                                          <p:attrName>style.visibility</p:attrName>
                                        </p:attrNameLst>
                                      </p:cBhvr>
                                      <p:to>
                                        <p:strVal val="visible"/>
                                      </p:to>
                                    </p:set>
                                    <p:anim calcmode="lin" valueType="num">
                                      <p:cBhvr additive="base">
                                        <p:cTn id="17" dur="1000" fill="hold"/>
                                        <p:tgtEl>
                                          <p:spTgt spid="16">
                                            <p:bg/>
                                          </p:spTgt>
                                        </p:tgtEl>
                                        <p:attrNameLst>
                                          <p:attrName>ppt_x</p:attrName>
                                        </p:attrNameLst>
                                      </p:cBhvr>
                                      <p:tavLst>
                                        <p:tav tm="0">
                                          <p:val>
                                            <p:strVal val="#ppt_x"/>
                                          </p:val>
                                        </p:tav>
                                        <p:tav tm="100000">
                                          <p:val>
                                            <p:strVal val="#ppt_x"/>
                                          </p:val>
                                        </p:tav>
                                      </p:tavLst>
                                    </p:anim>
                                    <p:anim calcmode="lin" valueType="num">
                                      <p:cBhvr additive="base">
                                        <p:cTn id="18" dur="1000" fill="hold"/>
                                        <p:tgtEl>
                                          <p:spTgt spid="16">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 calcmode="lin" valueType="num">
                                      <p:cBhvr additive="base">
                                        <p:cTn id="21"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8">
                                            <p:bg/>
                                          </p:spTgt>
                                        </p:tgtEl>
                                        <p:attrNameLst>
                                          <p:attrName>style.visibility</p:attrName>
                                        </p:attrNameLst>
                                      </p:cBhvr>
                                      <p:to>
                                        <p:strVal val="visible"/>
                                      </p:to>
                                    </p:set>
                                    <p:anim calcmode="lin" valueType="num">
                                      <p:cBhvr additive="base">
                                        <p:cTn id="27" dur="1000" fill="hold"/>
                                        <p:tgtEl>
                                          <p:spTgt spid="18">
                                            <p:bg/>
                                          </p:spTgt>
                                        </p:tgtEl>
                                        <p:attrNameLst>
                                          <p:attrName>ppt_x</p:attrName>
                                        </p:attrNameLst>
                                      </p:cBhvr>
                                      <p:tavLst>
                                        <p:tav tm="0">
                                          <p:val>
                                            <p:strVal val="#ppt_x"/>
                                          </p:val>
                                        </p:tav>
                                        <p:tav tm="100000">
                                          <p:val>
                                            <p:strVal val="#ppt_x"/>
                                          </p:val>
                                        </p:tav>
                                      </p:tavLst>
                                    </p:anim>
                                    <p:anim calcmode="lin" valueType="num">
                                      <p:cBhvr additive="base">
                                        <p:cTn id="28" dur="1000" fill="hold"/>
                                        <p:tgtEl>
                                          <p:spTgt spid="18">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8">
                                            <p:txEl>
                                              <p:pRg st="0" end="0"/>
                                            </p:txEl>
                                          </p:spTgt>
                                        </p:tgtEl>
                                        <p:attrNameLst>
                                          <p:attrName>style.visibility</p:attrName>
                                        </p:attrNameLst>
                                      </p:cBhvr>
                                      <p:to>
                                        <p:strVal val="visible"/>
                                      </p:to>
                                    </p:set>
                                    <p:anim calcmode="lin" valueType="num">
                                      <p:cBhvr additive="base">
                                        <p:cTn id="31" dur="10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bg/>
                                          </p:spTgt>
                                        </p:tgtEl>
                                        <p:attrNameLst>
                                          <p:attrName>style.visibility</p:attrName>
                                        </p:attrNameLst>
                                      </p:cBhvr>
                                      <p:to>
                                        <p:strVal val="visible"/>
                                      </p:to>
                                    </p:set>
                                    <p:anim calcmode="lin" valueType="num">
                                      <p:cBhvr additive="base">
                                        <p:cTn id="37" dur="1000" fill="hold"/>
                                        <p:tgtEl>
                                          <p:spTgt spid="19">
                                            <p:bg/>
                                          </p:spTgt>
                                        </p:tgtEl>
                                        <p:attrNameLst>
                                          <p:attrName>ppt_x</p:attrName>
                                        </p:attrNameLst>
                                      </p:cBhvr>
                                      <p:tavLst>
                                        <p:tav tm="0">
                                          <p:val>
                                            <p:strVal val="#ppt_x"/>
                                          </p:val>
                                        </p:tav>
                                        <p:tav tm="100000">
                                          <p:val>
                                            <p:strVal val="#ppt_x"/>
                                          </p:val>
                                        </p:tav>
                                      </p:tavLst>
                                    </p:anim>
                                    <p:anim calcmode="lin" valueType="num">
                                      <p:cBhvr additive="base">
                                        <p:cTn id="38" dur="1000" fill="hold"/>
                                        <p:tgtEl>
                                          <p:spTgt spid="19">
                                            <p:bg/>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9">
                                            <p:txEl>
                                              <p:pRg st="0" end="0"/>
                                            </p:txEl>
                                          </p:spTgt>
                                        </p:tgtEl>
                                        <p:attrNameLst>
                                          <p:attrName>style.visibility</p:attrName>
                                        </p:attrNameLst>
                                      </p:cBhvr>
                                      <p:to>
                                        <p:strVal val="visible"/>
                                      </p:to>
                                    </p:set>
                                    <p:anim calcmode="lin" valueType="num">
                                      <p:cBhvr additive="base">
                                        <p:cTn id="41" dur="1000" fill="hold"/>
                                        <p:tgtEl>
                                          <p:spTgt spid="19">
                                            <p:txEl>
                                              <p:pRg st="0" end="0"/>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0">
                                            <p:bg/>
                                          </p:spTgt>
                                        </p:tgtEl>
                                        <p:attrNameLst>
                                          <p:attrName>style.visibility</p:attrName>
                                        </p:attrNameLst>
                                      </p:cBhvr>
                                      <p:to>
                                        <p:strVal val="visible"/>
                                      </p:to>
                                    </p:set>
                                    <p:anim calcmode="lin" valueType="num">
                                      <p:cBhvr additive="base">
                                        <p:cTn id="47" dur="1000" fill="hold"/>
                                        <p:tgtEl>
                                          <p:spTgt spid="20">
                                            <p:bg/>
                                          </p:spTgt>
                                        </p:tgtEl>
                                        <p:attrNameLst>
                                          <p:attrName>ppt_x</p:attrName>
                                        </p:attrNameLst>
                                      </p:cBhvr>
                                      <p:tavLst>
                                        <p:tav tm="0">
                                          <p:val>
                                            <p:strVal val="#ppt_x"/>
                                          </p:val>
                                        </p:tav>
                                        <p:tav tm="100000">
                                          <p:val>
                                            <p:strVal val="#ppt_x"/>
                                          </p:val>
                                        </p:tav>
                                      </p:tavLst>
                                    </p:anim>
                                    <p:anim calcmode="lin" valueType="num">
                                      <p:cBhvr additive="base">
                                        <p:cTn id="48" dur="1000" fill="hold"/>
                                        <p:tgtEl>
                                          <p:spTgt spid="20">
                                            <p:bg/>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0">
                                            <p:txEl>
                                              <p:pRg st="0" end="0"/>
                                            </p:txEl>
                                          </p:spTgt>
                                        </p:tgtEl>
                                        <p:attrNameLst>
                                          <p:attrName>style.visibility</p:attrName>
                                        </p:attrNameLst>
                                      </p:cBhvr>
                                      <p:to>
                                        <p:strVal val="visible"/>
                                      </p:to>
                                    </p:set>
                                    <p:anim calcmode="lin" valueType="num">
                                      <p:cBhvr additive="base">
                                        <p:cTn id="51" dur="10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52" dur="10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1">
                                            <p:bg/>
                                          </p:spTgt>
                                        </p:tgtEl>
                                        <p:attrNameLst>
                                          <p:attrName>style.visibility</p:attrName>
                                        </p:attrNameLst>
                                      </p:cBhvr>
                                      <p:to>
                                        <p:strVal val="visible"/>
                                      </p:to>
                                    </p:set>
                                    <p:anim calcmode="lin" valueType="num">
                                      <p:cBhvr additive="base">
                                        <p:cTn id="57" dur="1000" fill="hold"/>
                                        <p:tgtEl>
                                          <p:spTgt spid="21">
                                            <p:bg/>
                                          </p:spTgt>
                                        </p:tgtEl>
                                        <p:attrNameLst>
                                          <p:attrName>ppt_x</p:attrName>
                                        </p:attrNameLst>
                                      </p:cBhvr>
                                      <p:tavLst>
                                        <p:tav tm="0">
                                          <p:val>
                                            <p:strVal val="#ppt_x"/>
                                          </p:val>
                                        </p:tav>
                                        <p:tav tm="100000">
                                          <p:val>
                                            <p:strVal val="#ppt_x"/>
                                          </p:val>
                                        </p:tav>
                                      </p:tavLst>
                                    </p:anim>
                                    <p:anim calcmode="lin" valueType="num">
                                      <p:cBhvr additive="base">
                                        <p:cTn id="58" dur="1000" fill="hold"/>
                                        <p:tgtEl>
                                          <p:spTgt spid="21">
                                            <p:bg/>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1">
                                            <p:txEl>
                                              <p:pRg st="0" end="0"/>
                                            </p:txEl>
                                          </p:spTgt>
                                        </p:tgtEl>
                                        <p:attrNameLst>
                                          <p:attrName>style.visibility</p:attrName>
                                        </p:attrNameLst>
                                      </p:cBhvr>
                                      <p:to>
                                        <p:strVal val="visible"/>
                                      </p:to>
                                    </p:set>
                                    <p:anim calcmode="lin" valueType="num">
                                      <p:cBhvr additive="base">
                                        <p:cTn id="61" dur="10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62" dur="10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5">
                                            <p:bg/>
                                          </p:spTgt>
                                        </p:tgtEl>
                                        <p:attrNameLst>
                                          <p:attrName>style.visibility</p:attrName>
                                        </p:attrNameLst>
                                      </p:cBhvr>
                                      <p:to>
                                        <p:strVal val="visible"/>
                                      </p:to>
                                    </p:set>
                                    <p:anim calcmode="lin" valueType="num">
                                      <p:cBhvr additive="base">
                                        <p:cTn id="67" dur="1000" fill="hold"/>
                                        <p:tgtEl>
                                          <p:spTgt spid="25">
                                            <p:bg/>
                                          </p:spTgt>
                                        </p:tgtEl>
                                        <p:attrNameLst>
                                          <p:attrName>ppt_x</p:attrName>
                                        </p:attrNameLst>
                                      </p:cBhvr>
                                      <p:tavLst>
                                        <p:tav tm="0">
                                          <p:val>
                                            <p:strVal val="#ppt_x"/>
                                          </p:val>
                                        </p:tav>
                                        <p:tav tm="100000">
                                          <p:val>
                                            <p:strVal val="#ppt_x"/>
                                          </p:val>
                                        </p:tav>
                                      </p:tavLst>
                                    </p:anim>
                                    <p:anim calcmode="lin" valueType="num">
                                      <p:cBhvr additive="base">
                                        <p:cTn id="68" dur="1000" fill="hold"/>
                                        <p:tgtEl>
                                          <p:spTgt spid="25">
                                            <p:bg/>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25">
                                            <p:txEl>
                                              <p:pRg st="0" end="0"/>
                                            </p:txEl>
                                          </p:spTgt>
                                        </p:tgtEl>
                                        <p:attrNameLst>
                                          <p:attrName>style.visibility</p:attrName>
                                        </p:attrNameLst>
                                      </p:cBhvr>
                                      <p:to>
                                        <p:strVal val="visible"/>
                                      </p:to>
                                    </p:set>
                                    <p:anim calcmode="lin" valueType="num">
                                      <p:cBhvr additive="base">
                                        <p:cTn id="71" dur="1000" fill="hold"/>
                                        <p:tgtEl>
                                          <p:spTgt spid="25">
                                            <p:txEl>
                                              <p:pRg st="0" end="0"/>
                                            </p:txEl>
                                          </p:spTgt>
                                        </p:tgtEl>
                                        <p:attrNameLst>
                                          <p:attrName>ppt_x</p:attrName>
                                        </p:attrNameLst>
                                      </p:cBhvr>
                                      <p:tavLst>
                                        <p:tav tm="0">
                                          <p:val>
                                            <p:strVal val="#ppt_x"/>
                                          </p:val>
                                        </p:tav>
                                        <p:tav tm="100000">
                                          <p:val>
                                            <p:strVal val="#ppt_x"/>
                                          </p:val>
                                        </p:tav>
                                      </p:tavLst>
                                    </p:anim>
                                    <p:anim calcmode="lin" valueType="num">
                                      <p:cBhvr additive="base">
                                        <p:cTn id="72" dur="1000" fill="hold"/>
                                        <p:tgtEl>
                                          <p:spTgt spid="2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26">
                                            <p:bg/>
                                          </p:spTgt>
                                        </p:tgtEl>
                                        <p:attrNameLst>
                                          <p:attrName>style.visibility</p:attrName>
                                        </p:attrNameLst>
                                      </p:cBhvr>
                                      <p:to>
                                        <p:strVal val="visible"/>
                                      </p:to>
                                    </p:set>
                                    <p:anim calcmode="lin" valueType="num">
                                      <p:cBhvr additive="base">
                                        <p:cTn id="77" dur="1000" fill="hold"/>
                                        <p:tgtEl>
                                          <p:spTgt spid="26">
                                            <p:bg/>
                                          </p:spTgt>
                                        </p:tgtEl>
                                        <p:attrNameLst>
                                          <p:attrName>ppt_x</p:attrName>
                                        </p:attrNameLst>
                                      </p:cBhvr>
                                      <p:tavLst>
                                        <p:tav tm="0">
                                          <p:val>
                                            <p:strVal val="#ppt_x"/>
                                          </p:val>
                                        </p:tav>
                                        <p:tav tm="100000">
                                          <p:val>
                                            <p:strVal val="#ppt_x"/>
                                          </p:val>
                                        </p:tav>
                                      </p:tavLst>
                                    </p:anim>
                                    <p:anim calcmode="lin" valueType="num">
                                      <p:cBhvr additive="base">
                                        <p:cTn id="78" dur="1000" fill="hold"/>
                                        <p:tgtEl>
                                          <p:spTgt spid="26">
                                            <p:bg/>
                                          </p:spTgt>
                                        </p:tgtEl>
                                        <p:attrNameLst>
                                          <p:attrName>ppt_y</p:attrName>
                                        </p:attrNameLst>
                                      </p:cBhvr>
                                      <p:tavLst>
                                        <p:tav tm="0">
                                          <p:val>
                                            <p:strVal val="1+#ppt_h/2"/>
                                          </p:val>
                                        </p:tav>
                                        <p:tav tm="100000">
                                          <p:val>
                                            <p:strVal val="#ppt_y"/>
                                          </p:val>
                                        </p:tav>
                                      </p:tavLst>
                                    </p:anim>
                                  </p:childTnLst>
                                </p:cTn>
                              </p:par>
                              <p:par>
                                <p:cTn id="79" presetID="2" presetClass="entr" presetSubtype="4" fill="hold" grpId="0" nodeType="withEffect">
                                  <p:stCondLst>
                                    <p:cond delay="0"/>
                                  </p:stCondLst>
                                  <p:childTnLst>
                                    <p:set>
                                      <p:cBhvr>
                                        <p:cTn id="80" dur="1" fill="hold">
                                          <p:stCondLst>
                                            <p:cond delay="0"/>
                                          </p:stCondLst>
                                        </p:cTn>
                                        <p:tgtEl>
                                          <p:spTgt spid="26">
                                            <p:txEl>
                                              <p:pRg st="0" end="0"/>
                                            </p:txEl>
                                          </p:spTgt>
                                        </p:tgtEl>
                                        <p:attrNameLst>
                                          <p:attrName>style.visibility</p:attrName>
                                        </p:attrNameLst>
                                      </p:cBhvr>
                                      <p:to>
                                        <p:strVal val="visible"/>
                                      </p:to>
                                    </p:set>
                                    <p:anim calcmode="lin" valueType="num">
                                      <p:cBhvr additive="base">
                                        <p:cTn id="81"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additive="base">
                                        <p:cTn id="82" dur="1000" fill="hold"/>
                                        <p:tgtEl>
                                          <p:spTgt spid="26">
                                            <p:txEl>
                                              <p:pRg st="0" end="0"/>
                                            </p:txEl>
                                          </p:spTgt>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7">
                                            <p:bg/>
                                          </p:spTgt>
                                        </p:tgtEl>
                                        <p:attrNameLst>
                                          <p:attrName>style.visibility</p:attrName>
                                        </p:attrNameLst>
                                      </p:cBhvr>
                                      <p:to>
                                        <p:strVal val="visible"/>
                                      </p:to>
                                    </p:set>
                                    <p:anim calcmode="lin" valueType="num">
                                      <p:cBhvr additive="base">
                                        <p:cTn id="85" dur="1000" fill="hold"/>
                                        <p:tgtEl>
                                          <p:spTgt spid="27">
                                            <p:bg/>
                                          </p:spTgt>
                                        </p:tgtEl>
                                        <p:attrNameLst>
                                          <p:attrName>ppt_x</p:attrName>
                                        </p:attrNameLst>
                                      </p:cBhvr>
                                      <p:tavLst>
                                        <p:tav tm="0">
                                          <p:val>
                                            <p:strVal val="#ppt_x"/>
                                          </p:val>
                                        </p:tav>
                                        <p:tav tm="100000">
                                          <p:val>
                                            <p:strVal val="#ppt_x"/>
                                          </p:val>
                                        </p:tav>
                                      </p:tavLst>
                                    </p:anim>
                                    <p:anim calcmode="lin" valueType="num">
                                      <p:cBhvr additive="base">
                                        <p:cTn id="86" dur="1000" fill="hold"/>
                                        <p:tgtEl>
                                          <p:spTgt spid="27">
                                            <p:bg/>
                                          </p:spTgt>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7">
                                            <p:txEl>
                                              <p:pRg st="0" end="0"/>
                                            </p:txEl>
                                          </p:spTgt>
                                        </p:tgtEl>
                                        <p:attrNameLst>
                                          <p:attrName>style.visibility</p:attrName>
                                        </p:attrNameLst>
                                      </p:cBhvr>
                                      <p:to>
                                        <p:strVal val="visible"/>
                                      </p:to>
                                    </p:set>
                                    <p:anim calcmode="lin" valueType="num">
                                      <p:cBhvr additive="base">
                                        <p:cTn id="89"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additive="base">
                                        <p:cTn id="90" dur="1000" fill="hold"/>
                                        <p:tgtEl>
                                          <p:spTgt spid="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32">
                                            <p:bg/>
                                          </p:spTgt>
                                        </p:tgtEl>
                                        <p:attrNameLst>
                                          <p:attrName>style.visibility</p:attrName>
                                        </p:attrNameLst>
                                      </p:cBhvr>
                                      <p:to>
                                        <p:strVal val="visible"/>
                                      </p:to>
                                    </p:set>
                                    <p:anim calcmode="lin" valueType="num">
                                      <p:cBhvr additive="base">
                                        <p:cTn id="95" dur="1000" fill="hold"/>
                                        <p:tgtEl>
                                          <p:spTgt spid="32">
                                            <p:bg/>
                                          </p:spTgt>
                                        </p:tgtEl>
                                        <p:attrNameLst>
                                          <p:attrName>ppt_x</p:attrName>
                                        </p:attrNameLst>
                                      </p:cBhvr>
                                      <p:tavLst>
                                        <p:tav tm="0">
                                          <p:val>
                                            <p:strVal val="#ppt_x"/>
                                          </p:val>
                                        </p:tav>
                                        <p:tav tm="100000">
                                          <p:val>
                                            <p:strVal val="#ppt_x"/>
                                          </p:val>
                                        </p:tav>
                                      </p:tavLst>
                                    </p:anim>
                                    <p:anim calcmode="lin" valueType="num">
                                      <p:cBhvr additive="base">
                                        <p:cTn id="96" dur="1000" fill="hold"/>
                                        <p:tgtEl>
                                          <p:spTgt spid="32">
                                            <p:bg/>
                                          </p:spTgt>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32">
                                            <p:txEl>
                                              <p:pRg st="0" end="0"/>
                                            </p:txEl>
                                          </p:spTgt>
                                        </p:tgtEl>
                                        <p:attrNameLst>
                                          <p:attrName>style.visibility</p:attrName>
                                        </p:attrNameLst>
                                      </p:cBhvr>
                                      <p:to>
                                        <p:strVal val="visible"/>
                                      </p:to>
                                    </p:set>
                                    <p:anim calcmode="lin" valueType="num">
                                      <p:cBhvr additive="base">
                                        <p:cTn id="99"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00" dur="1000" fill="hold"/>
                                        <p:tgtEl>
                                          <p:spTgt spid="32">
                                            <p:txEl>
                                              <p:pRg st="0" end="0"/>
                                            </p:txEl>
                                          </p:spTgt>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34"/>
                                        </p:tgtEl>
                                        <p:attrNameLst>
                                          <p:attrName>style.visibility</p:attrName>
                                        </p:attrNameLst>
                                      </p:cBhvr>
                                      <p:to>
                                        <p:strVal val="visible"/>
                                      </p:to>
                                    </p:set>
                                    <p:anim calcmode="lin" valueType="num">
                                      <p:cBhvr additive="base">
                                        <p:cTn id="103" dur="1000" fill="hold"/>
                                        <p:tgtEl>
                                          <p:spTgt spid="34"/>
                                        </p:tgtEl>
                                        <p:attrNameLst>
                                          <p:attrName>ppt_x</p:attrName>
                                        </p:attrNameLst>
                                      </p:cBhvr>
                                      <p:tavLst>
                                        <p:tav tm="0">
                                          <p:val>
                                            <p:strVal val="#ppt_x"/>
                                          </p:val>
                                        </p:tav>
                                        <p:tav tm="100000">
                                          <p:val>
                                            <p:strVal val="#ppt_x"/>
                                          </p:val>
                                        </p:tav>
                                      </p:tavLst>
                                    </p:anim>
                                    <p:anim calcmode="lin" valueType="num">
                                      <p:cBhvr additive="base">
                                        <p:cTn id="104" dur="1000" fill="hold"/>
                                        <p:tgtEl>
                                          <p:spTgt spid="34"/>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1">
                                            <p:bg/>
                                          </p:spTgt>
                                        </p:tgtEl>
                                        <p:attrNameLst>
                                          <p:attrName>style.visibility</p:attrName>
                                        </p:attrNameLst>
                                      </p:cBhvr>
                                      <p:to>
                                        <p:strVal val="visible"/>
                                      </p:to>
                                    </p:set>
                                    <p:anim calcmode="lin" valueType="num">
                                      <p:cBhvr additive="base">
                                        <p:cTn id="107" dur="1000" fill="hold"/>
                                        <p:tgtEl>
                                          <p:spTgt spid="31">
                                            <p:bg/>
                                          </p:spTgt>
                                        </p:tgtEl>
                                        <p:attrNameLst>
                                          <p:attrName>ppt_x</p:attrName>
                                        </p:attrNameLst>
                                      </p:cBhvr>
                                      <p:tavLst>
                                        <p:tav tm="0">
                                          <p:val>
                                            <p:strVal val="#ppt_x"/>
                                          </p:val>
                                        </p:tav>
                                        <p:tav tm="100000">
                                          <p:val>
                                            <p:strVal val="#ppt_x"/>
                                          </p:val>
                                        </p:tav>
                                      </p:tavLst>
                                    </p:anim>
                                    <p:anim calcmode="lin" valueType="num">
                                      <p:cBhvr additive="base">
                                        <p:cTn id="108" dur="1000" fill="hold"/>
                                        <p:tgtEl>
                                          <p:spTgt spid="31">
                                            <p:bg/>
                                          </p:spTgt>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1">
                                            <p:txEl>
                                              <p:pRg st="0" end="0"/>
                                            </p:txEl>
                                          </p:spTgt>
                                        </p:tgtEl>
                                        <p:attrNameLst>
                                          <p:attrName>style.visibility</p:attrName>
                                        </p:attrNameLst>
                                      </p:cBhvr>
                                      <p:to>
                                        <p:strVal val="visible"/>
                                      </p:to>
                                    </p:set>
                                    <p:anim calcmode="lin" valueType="num">
                                      <p:cBhvr additive="base">
                                        <p:cTn id="111" dur="10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12" dur="1000" fill="hold"/>
                                        <p:tgtEl>
                                          <p:spTgt spid="31">
                                            <p:txEl>
                                              <p:pRg st="0" end="0"/>
                                            </p:txEl>
                                          </p:spTgt>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22">
                                            <p:bg/>
                                          </p:spTgt>
                                        </p:tgtEl>
                                        <p:attrNameLst>
                                          <p:attrName>style.visibility</p:attrName>
                                        </p:attrNameLst>
                                      </p:cBhvr>
                                      <p:to>
                                        <p:strVal val="visible"/>
                                      </p:to>
                                    </p:set>
                                    <p:anim calcmode="lin" valueType="num">
                                      <p:cBhvr additive="base">
                                        <p:cTn id="115" dur="1000" fill="hold"/>
                                        <p:tgtEl>
                                          <p:spTgt spid="22">
                                            <p:bg/>
                                          </p:spTgt>
                                        </p:tgtEl>
                                        <p:attrNameLst>
                                          <p:attrName>ppt_x</p:attrName>
                                        </p:attrNameLst>
                                      </p:cBhvr>
                                      <p:tavLst>
                                        <p:tav tm="0">
                                          <p:val>
                                            <p:strVal val="#ppt_x"/>
                                          </p:val>
                                        </p:tav>
                                        <p:tav tm="100000">
                                          <p:val>
                                            <p:strVal val="#ppt_x"/>
                                          </p:val>
                                        </p:tav>
                                      </p:tavLst>
                                    </p:anim>
                                    <p:anim calcmode="lin" valueType="num">
                                      <p:cBhvr additive="base">
                                        <p:cTn id="116" dur="1000" fill="hold"/>
                                        <p:tgtEl>
                                          <p:spTgt spid="22">
                                            <p:bg/>
                                          </p:spTgt>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22">
                                            <p:txEl>
                                              <p:pRg st="0" end="0"/>
                                            </p:txEl>
                                          </p:spTgt>
                                        </p:tgtEl>
                                        <p:attrNameLst>
                                          <p:attrName>style.visibility</p:attrName>
                                        </p:attrNameLst>
                                      </p:cBhvr>
                                      <p:to>
                                        <p:strVal val="visible"/>
                                      </p:to>
                                    </p:set>
                                    <p:anim calcmode="lin" valueType="num">
                                      <p:cBhvr additive="base">
                                        <p:cTn id="119"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120" dur="10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nodeType="click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additive="base">
                                        <p:cTn id="125" dur="1000" fill="hold"/>
                                        <p:tgtEl>
                                          <p:spTgt spid="40"/>
                                        </p:tgtEl>
                                        <p:attrNameLst>
                                          <p:attrName>ppt_x</p:attrName>
                                        </p:attrNameLst>
                                      </p:cBhvr>
                                      <p:tavLst>
                                        <p:tav tm="0">
                                          <p:val>
                                            <p:strVal val="#ppt_x"/>
                                          </p:val>
                                        </p:tav>
                                        <p:tav tm="100000">
                                          <p:val>
                                            <p:strVal val="#ppt_x"/>
                                          </p:val>
                                        </p:tav>
                                      </p:tavLst>
                                    </p:anim>
                                    <p:anim calcmode="lin" valueType="num">
                                      <p:cBhvr additive="base">
                                        <p:cTn id="126" dur="1000" fill="hold"/>
                                        <p:tgtEl>
                                          <p:spTgt spid="40"/>
                                        </p:tgtEl>
                                        <p:attrNameLst>
                                          <p:attrName>ppt_y</p:attrName>
                                        </p:attrNameLst>
                                      </p:cBhvr>
                                      <p:tavLst>
                                        <p:tav tm="0">
                                          <p:val>
                                            <p:strVal val="1+#ppt_h/2"/>
                                          </p:val>
                                        </p:tav>
                                        <p:tav tm="100000">
                                          <p:val>
                                            <p:strVal val="#ppt_y"/>
                                          </p:val>
                                        </p:tav>
                                      </p:tavLst>
                                    </p:anim>
                                  </p:childTnLst>
                                </p:cTn>
                              </p:par>
                              <p:par>
                                <p:cTn id="127" presetID="2" presetClass="entr" presetSubtype="4" fill="hold" grpId="0" nodeType="withEffect">
                                  <p:stCondLst>
                                    <p:cond delay="0"/>
                                  </p:stCondLst>
                                  <p:childTnLst>
                                    <p:set>
                                      <p:cBhvr>
                                        <p:cTn id="128" dur="1" fill="hold">
                                          <p:stCondLst>
                                            <p:cond delay="0"/>
                                          </p:stCondLst>
                                        </p:cTn>
                                        <p:tgtEl>
                                          <p:spTgt spid="42"/>
                                        </p:tgtEl>
                                        <p:attrNameLst>
                                          <p:attrName>style.visibility</p:attrName>
                                        </p:attrNameLst>
                                      </p:cBhvr>
                                      <p:to>
                                        <p:strVal val="visible"/>
                                      </p:to>
                                    </p:set>
                                    <p:anim calcmode="lin" valueType="num">
                                      <p:cBhvr additive="base">
                                        <p:cTn id="129" dur="500" fill="hold"/>
                                        <p:tgtEl>
                                          <p:spTgt spid="42"/>
                                        </p:tgtEl>
                                        <p:attrNameLst>
                                          <p:attrName>ppt_x</p:attrName>
                                        </p:attrNameLst>
                                      </p:cBhvr>
                                      <p:tavLst>
                                        <p:tav tm="0">
                                          <p:val>
                                            <p:strVal val="#ppt_x"/>
                                          </p:val>
                                        </p:tav>
                                        <p:tav tm="100000">
                                          <p:val>
                                            <p:strVal val="#ppt_x"/>
                                          </p:val>
                                        </p:tav>
                                      </p:tavLst>
                                    </p:anim>
                                    <p:anim calcmode="lin" valueType="num">
                                      <p:cBhvr additive="base">
                                        <p:cTn id="130" dur="500" fill="hold"/>
                                        <p:tgtEl>
                                          <p:spTgt spid="42"/>
                                        </p:tgtEl>
                                        <p:attrNameLst>
                                          <p:attrName>ppt_y</p:attrName>
                                        </p:attrNameLst>
                                      </p:cBhvr>
                                      <p:tavLst>
                                        <p:tav tm="0">
                                          <p:val>
                                            <p:strVal val="1+#ppt_h/2"/>
                                          </p:val>
                                        </p:tav>
                                        <p:tav tm="100000">
                                          <p:val>
                                            <p:strVal val="#ppt_y"/>
                                          </p:val>
                                        </p:tav>
                                      </p:tavLst>
                                    </p:anim>
                                  </p:childTnLst>
                                </p:cTn>
                              </p:par>
                              <p:par>
                                <p:cTn id="131" presetID="2" presetClass="entr" presetSubtype="4" fill="hold" grpId="0" nodeType="withEffect">
                                  <p:stCondLst>
                                    <p:cond delay="0"/>
                                  </p:stCondLst>
                                  <p:childTnLst>
                                    <p:set>
                                      <p:cBhvr>
                                        <p:cTn id="132" dur="1" fill="hold">
                                          <p:stCondLst>
                                            <p:cond delay="0"/>
                                          </p:stCondLst>
                                        </p:cTn>
                                        <p:tgtEl>
                                          <p:spTgt spid="43">
                                            <p:txEl>
                                              <p:pRg st="0" end="0"/>
                                            </p:txEl>
                                          </p:spTgt>
                                        </p:tgtEl>
                                        <p:attrNameLst>
                                          <p:attrName>style.visibility</p:attrName>
                                        </p:attrNameLst>
                                      </p:cBhvr>
                                      <p:to>
                                        <p:strVal val="visible"/>
                                      </p:to>
                                    </p:set>
                                    <p:anim calcmode="lin" valueType="num">
                                      <p:cBhvr additive="base">
                                        <p:cTn id="133"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additive="base">
                                        <p:cTn id="134" dur="1000" fill="hold"/>
                                        <p:tgtEl>
                                          <p:spTgt spid="43">
                                            <p:txEl>
                                              <p:pRg st="0" end="0"/>
                                            </p:txEl>
                                          </p:spTgt>
                                        </p:tgtEl>
                                        <p:attrNameLst>
                                          <p:attrName>ppt_y</p:attrName>
                                        </p:attrNameLst>
                                      </p:cBhvr>
                                      <p:tavLst>
                                        <p:tav tm="0">
                                          <p:val>
                                            <p:strVal val="1+#ppt_h/2"/>
                                          </p:val>
                                        </p:tav>
                                        <p:tav tm="100000">
                                          <p:val>
                                            <p:strVal val="#ppt_y"/>
                                          </p:val>
                                        </p:tav>
                                      </p:tavLst>
                                    </p:anim>
                                  </p:childTnLst>
                                </p:cTn>
                              </p:par>
                              <p:par>
                                <p:cTn id="135" presetID="2" presetClass="entr" presetSubtype="4" fill="hold" nodeType="withEffect">
                                  <p:stCondLst>
                                    <p:cond delay="0"/>
                                  </p:stCondLst>
                                  <p:childTnLst>
                                    <p:set>
                                      <p:cBhvr>
                                        <p:cTn id="136" dur="1" fill="hold">
                                          <p:stCondLst>
                                            <p:cond delay="0"/>
                                          </p:stCondLst>
                                        </p:cTn>
                                        <p:tgtEl>
                                          <p:spTgt spid="45"/>
                                        </p:tgtEl>
                                        <p:attrNameLst>
                                          <p:attrName>style.visibility</p:attrName>
                                        </p:attrNameLst>
                                      </p:cBhvr>
                                      <p:to>
                                        <p:strVal val="visible"/>
                                      </p:to>
                                    </p:set>
                                    <p:anim calcmode="lin" valueType="num">
                                      <p:cBhvr additive="base">
                                        <p:cTn id="137" dur="1000" fill="hold"/>
                                        <p:tgtEl>
                                          <p:spTgt spid="45"/>
                                        </p:tgtEl>
                                        <p:attrNameLst>
                                          <p:attrName>ppt_x</p:attrName>
                                        </p:attrNameLst>
                                      </p:cBhvr>
                                      <p:tavLst>
                                        <p:tav tm="0">
                                          <p:val>
                                            <p:strVal val="#ppt_x"/>
                                          </p:val>
                                        </p:tav>
                                        <p:tav tm="100000">
                                          <p:val>
                                            <p:strVal val="#ppt_x"/>
                                          </p:val>
                                        </p:tav>
                                      </p:tavLst>
                                    </p:anim>
                                    <p:anim calcmode="lin" valueType="num">
                                      <p:cBhvr additive="base">
                                        <p:cTn id="138" dur="1000" fill="hold"/>
                                        <p:tgtEl>
                                          <p:spTgt spid="45"/>
                                        </p:tgtEl>
                                        <p:attrNameLst>
                                          <p:attrName>ppt_y</p:attrName>
                                        </p:attrNameLst>
                                      </p:cBhvr>
                                      <p:tavLst>
                                        <p:tav tm="0">
                                          <p:val>
                                            <p:strVal val="1+#ppt_h/2"/>
                                          </p:val>
                                        </p:tav>
                                        <p:tav tm="100000">
                                          <p:val>
                                            <p:strVal val="#ppt_y"/>
                                          </p:val>
                                        </p:tav>
                                      </p:tavLst>
                                    </p:anim>
                                  </p:childTnLst>
                                </p:cTn>
                              </p:par>
                              <p:par>
                                <p:cTn id="139" presetID="2" presetClass="entr" presetSubtype="4" fill="hold" grpId="0" nodeType="withEffect">
                                  <p:stCondLst>
                                    <p:cond delay="0"/>
                                  </p:stCondLst>
                                  <p:childTnLst>
                                    <p:set>
                                      <p:cBhvr>
                                        <p:cTn id="140" dur="1" fill="hold">
                                          <p:stCondLst>
                                            <p:cond delay="0"/>
                                          </p:stCondLst>
                                        </p:cTn>
                                        <p:tgtEl>
                                          <p:spTgt spid="23">
                                            <p:bg/>
                                          </p:spTgt>
                                        </p:tgtEl>
                                        <p:attrNameLst>
                                          <p:attrName>style.visibility</p:attrName>
                                        </p:attrNameLst>
                                      </p:cBhvr>
                                      <p:to>
                                        <p:strVal val="visible"/>
                                      </p:to>
                                    </p:set>
                                    <p:anim calcmode="lin" valueType="num">
                                      <p:cBhvr additive="base">
                                        <p:cTn id="141" dur="1000" fill="hold"/>
                                        <p:tgtEl>
                                          <p:spTgt spid="23">
                                            <p:bg/>
                                          </p:spTgt>
                                        </p:tgtEl>
                                        <p:attrNameLst>
                                          <p:attrName>ppt_x</p:attrName>
                                        </p:attrNameLst>
                                      </p:cBhvr>
                                      <p:tavLst>
                                        <p:tav tm="0">
                                          <p:val>
                                            <p:strVal val="#ppt_x"/>
                                          </p:val>
                                        </p:tav>
                                        <p:tav tm="100000">
                                          <p:val>
                                            <p:strVal val="#ppt_x"/>
                                          </p:val>
                                        </p:tav>
                                      </p:tavLst>
                                    </p:anim>
                                    <p:anim calcmode="lin" valueType="num">
                                      <p:cBhvr additive="base">
                                        <p:cTn id="142" dur="1000" fill="hold"/>
                                        <p:tgtEl>
                                          <p:spTgt spid="23">
                                            <p:bg/>
                                          </p:spTgt>
                                        </p:tgtEl>
                                        <p:attrNameLst>
                                          <p:attrName>ppt_y</p:attrName>
                                        </p:attrNameLst>
                                      </p:cBhvr>
                                      <p:tavLst>
                                        <p:tav tm="0">
                                          <p:val>
                                            <p:strVal val="1+#ppt_h/2"/>
                                          </p:val>
                                        </p:tav>
                                        <p:tav tm="100000">
                                          <p:val>
                                            <p:strVal val="#ppt_y"/>
                                          </p:val>
                                        </p:tav>
                                      </p:tavLst>
                                    </p:anim>
                                  </p:childTnLst>
                                </p:cTn>
                              </p:par>
                              <p:par>
                                <p:cTn id="143" presetID="2" presetClass="entr" presetSubtype="4" fill="hold" grpId="0" nodeType="withEffect">
                                  <p:stCondLst>
                                    <p:cond delay="0"/>
                                  </p:stCondLst>
                                  <p:childTnLst>
                                    <p:set>
                                      <p:cBhvr>
                                        <p:cTn id="144" dur="1" fill="hold">
                                          <p:stCondLst>
                                            <p:cond delay="0"/>
                                          </p:stCondLst>
                                        </p:cTn>
                                        <p:tgtEl>
                                          <p:spTgt spid="23">
                                            <p:txEl>
                                              <p:pRg st="0" end="0"/>
                                            </p:txEl>
                                          </p:spTgt>
                                        </p:tgtEl>
                                        <p:attrNameLst>
                                          <p:attrName>style.visibility</p:attrName>
                                        </p:attrNameLst>
                                      </p:cBhvr>
                                      <p:to>
                                        <p:strVal val="visible"/>
                                      </p:to>
                                    </p:set>
                                    <p:anim calcmode="lin" valueType="num">
                                      <p:cBhvr additive="base">
                                        <p:cTn id="145"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146" dur="10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 presetClass="entr" presetSubtype="4" fill="hold" grpId="0" nodeType="clickEffect">
                                  <p:stCondLst>
                                    <p:cond delay="0"/>
                                  </p:stCondLst>
                                  <p:childTnLst>
                                    <p:set>
                                      <p:cBhvr>
                                        <p:cTn id="150" dur="1" fill="hold">
                                          <p:stCondLst>
                                            <p:cond delay="0"/>
                                          </p:stCondLst>
                                        </p:cTn>
                                        <p:tgtEl>
                                          <p:spTgt spid="44">
                                            <p:txEl>
                                              <p:pRg st="0" end="0"/>
                                            </p:txEl>
                                          </p:spTgt>
                                        </p:tgtEl>
                                        <p:attrNameLst>
                                          <p:attrName>style.visibility</p:attrName>
                                        </p:attrNameLst>
                                      </p:cBhvr>
                                      <p:to>
                                        <p:strVal val="visible"/>
                                      </p:to>
                                    </p:set>
                                    <p:anim calcmode="lin" valueType="num">
                                      <p:cBhvr additive="base">
                                        <p:cTn id="151"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152" dur="1000" fill="hold"/>
                                        <p:tgtEl>
                                          <p:spTgt spid="44">
                                            <p:txEl>
                                              <p:pRg st="0" end="0"/>
                                            </p:txEl>
                                          </p:spTgt>
                                        </p:tgtEl>
                                        <p:attrNameLst>
                                          <p:attrName>ppt_y</p:attrName>
                                        </p:attrNameLst>
                                      </p:cBhvr>
                                      <p:tavLst>
                                        <p:tav tm="0">
                                          <p:val>
                                            <p:strVal val="1+#ppt_h/2"/>
                                          </p:val>
                                        </p:tav>
                                        <p:tav tm="100000">
                                          <p:val>
                                            <p:strVal val="#ppt_y"/>
                                          </p:val>
                                        </p:tav>
                                      </p:tavLst>
                                    </p:anim>
                                  </p:childTnLst>
                                </p:cTn>
                              </p:par>
                              <p:par>
                                <p:cTn id="153" presetID="2" presetClass="entr" presetSubtype="4" fill="hold" nodeType="withEffect">
                                  <p:stCondLst>
                                    <p:cond delay="0"/>
                                  </p:stCondLst>
                                  <p:childTnLst>
                                    <p:set>
                                      <p:cBhvr>
                                        <p:cTn id="154" dur="1" fill="hold">
                                          <p:stCondLst>
                                            <p:cond delay="0"/>
                                          </p:stCondLst>
                                        </p:cTn>
                                        <p:tgtEl>
                                          <p:spTgt spid="47"/>
                                        </p:tgtEl>
                                        <p:attrNameLst>
                                          <p:attrName>style.visibility</p:attrName>
                                        </p:attrNameLst>
                                      </p:cBhvr>
                                      <p:to>
                                        <p:strVal val="visible"/>
                                      </p:to>
                                    </p:set>
                                    <p:anim calcmode="lin" valueType="num">
                                      <p:cBhvr additive="base">
                                        <p:cTn id="155" dur="1000" fill="hold"/>
                                        <p:tgtEl>
                                          <p:spTgt spid="47"/>
                                        </p:tgtEl>
                                        <p:attrNameLst>
                                          <p:attrName>ppt_x</p:attrName>
                                        </p:attrNameLst>
                                      </p:cBhvr>
                                      <p:tavLst>
                                        <p:tav tm="0">
                                          <p:val>
                                            <p:strVal val="#ppt_x"/>
                                          </p:val>
                                        </p:tav>
                                        <p:tav tm="100000">
                                          <p:val>
                                            <p:strVal val="#ppt_x"/>
                                          </p:val>
                                        </p:tav>
                                      </p:tavLst>
                                    </p:anim>
                                    <p:anim calcmode="lin" valueType="num">
                                      <p:cBhvr additive="base">
                                        <p:cTn id="156" dur="1000" fill="hold"/>
                                        <p:tgtEl>
                                          <p:spTgt spid="47"/>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4">
                                            <p:bg/>
                                          </p:spTgt>
                                        </p:tgtEl>
                                        <p:attrNameLst>
                                          <p:attrName>style.visibility</p:attrName>
                                        </p:attrNameLst>
                                      </p:cBhvr>
                                      <p:to>
                                        <p:strVal val="visible"/>
                                      </p:to>
                                    </p:set>
                                    <p:anim calcmode="lin" valueType="num">
                                      <p:cBhvr additive="base">
                                        <p:cTn id="159" dur="1000" fill="hold"/>
                                        <p:tgtEl>
                                          <p:spTgt spid="24">
                                            <p:bg/>
                                          </p:spTgt>
                                        </p:tgtEl>
                                        <p:attrNameLst>
                                          <p:attrName>ppt_x</p:attrName>
                                        </p:attrNameLst>
                                      </p:cBhvr>
                                      <p:tavLst>
                                        <p:tav tm="0">
                                          <p:val>
                                            <p:strVal val="#ppt_x"/>
                                          </p:val>
                                        </p:tav>
                                        <p:tav tm="100000">
                                          <p:val>
                                            <p:strVal val="#ppt_x"/>
                                          </p:val>
                                        </p:tav>
                                      </p:tavLst>
                                    </p:anim>
                                    <p:anim calcmode="lin" valueType="num">
                                      <p:cBhvr additive="base">
                                        <p:cTn id="160" dur="1000" fill="hold"/>
                                        <p:tgtEl>
                                          <p:spTgt spid="24">
                                            <p:bg/>
                                          </p:spTgt>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4">
                                            <p:txEl>
                                              <p:pRg st="0" end="0"/>
                                            </p:txEl>
                                          </p:spTgt>
                                        </p:tgtEl>
                                        <p:attrNameLst>
                                          <p:attrName>style.visibility</p:attrName>
                                        </p:attrNameLst>
                                      </p:cBhvr>
                                      <p:to>
                                        <p:strVal val="visible"/>
                                      </p:to>
                                    </p:set>
                                    <p:anim calcmode="lin" valueType="num">
                                      <p:cBhvr additive="base">
                                        <p:cTn id="163" dur="10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164" dur="10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5" fill="hold">
                      <p:stCondLst>
                        <p:cond delay="indefinite"/>
                      </p:stCondLst>
                      <p:childTnLst>
                        <p:par>
                          <p:cTn id="166" fill="hold">
                            <p:stCondLst>
                              <p:cond delay="0"/>
                            </p:stCondLst>
                            <p:childTnLst>
                              <p:par>
                                <p:cTn id="167" presetID="2" presetClass="entr" presetSubtype="4" fill="hold" grpId="0" nodeType="clickEffect">
                                  <p:stCondLst>
                                    <p:cond delay="0"/>
                                  </p:stCondLst>
                                  <p:childTnLst>
                                    <p:set>
                                      <p:cBhvr>
                                        <p:cTn id="168" dur="1" fill="hold">
                                          <p:stCondLst>
                                            <p:cond delay="0"/>
                                          </p:stCondLst>
                                        </p:cTn>
                                        <p:tgtEl>
                                          <p:spTgt spid="29"/>
                                        </p:tgtEl>
                                        <p:attrNameLst>
                                          <p:attrName>style.visibility</p:attrName>
                                        </p:attrNameLst>
                                      </p:cBhvr>
                                      <p:to>
                                        <p:strVal val="visible"/>
                                      </p:to>
                                    </p:set>
                                    <p:anim calcmode="lin" valueType="num">
                                      <p:cBhvr additive="base">
                                        <p:cTn id="169" dur="1000" fill="hold"/>
                                        <p:tgtEl>
                                          <p:spTgt spid="29"/>
                                        </p:tgtEl>
                                        <p:attrNameLst>
                                          <p:attrName>ppt_x</p:attrName>
                                        </p:attrNameLst>
                                      </p:cBhvr>
                                      <p:tavLst>
                                        <p:tav tm="0">
                                          <p:val>
                                            <p:strVal val="#ppt_x"/>
                                          </p:val>
                                        </p:tav>
                                        <p:tav tm="100000">
                                          <p:val>
                                            <p:strVal val="#ppt_x"/>
                                          </p:val>
                                        </p:tav>
                                      </p:tavLst>
                                    </p:anim>
                                    <p:anim calcmode="lin" valueType="num">
                                      <p:cBhvr additive="base">
                                        <p:cTn id="170" dur="1000" fill="hold"/>
                                        <p:tgtEl>
                                          <p:spTgt spid="29"/>
                                        </p:tgtEl>
                                        <p:attrNameLst>
                                          <p:attrName>ppt_y</p:attrName>
                                        </p:attrNameLst>
                                      </p:cBhvr>
                                      <p:tavLst>
                                        <p:tav tm="0">
                                          <p:val>
                                            <p:strVal val="1+#ppt_h/2"/>
                                          </p:val>
                                        </p:tav>
                                        <p:tav tm="100000">
                                          <p:val>
                                            <p:strVal val="#ppt_y"/>
                                          </p:val>
                                        </p:tav>
                                      </p:tavLst>
                                    </p:anim>
                                  </p:childTnLst>
                                </p:cTn>
                              </p:par>
                              <p:par>
                                <p:cTn id="171" presetID="2" presetClass="entr" presetSubtype="4" fill="hold" grpId="0" nodeType="withEffect">
                                  <p:stCondLst>
                                    <p:cond delay="0"/>
                                  </p:stCondLst>
                                  <p:childTnLst>
                                    <p:set>
                                      <p:cBhvr>
                                        <p:cTn id="172" dur="1" fill="hold">
                                          <p:stCondLst>
                                            <p:cond delay="0"/>
                                          </p:stCondLst>
                                        </p:cTn>
                                        <p:tgtEl>
                                          <p:spTgt spid="30">
                                            <p:bg/>
                                          </p:spTgt>
                                        </p:tgtEl>
                                        <p:attrNameLst>
                                          <p:attrName>style.visibility</p:attrName>
                                        </p:attrNameLst>
                                      </p:cBhvr>
                                      <p:to>
                                        <p:strVal val="visible"/>
                                      </p:to>
                                    </p:set>
                                    <p:anim calcmode="lin" valueType="num">
                                      <p:cBhvr additive="base">
                                        <p:cTn id="173" dur="1000" fill="hold"/>
                                        <p:tgtEl>
                                          <p:spTgt spid="30">
                                            <p:bg/>
                                          </p:spTgt>
                                        </p:tgtEl>
                                        <p:attrNameLst>
                                          <p:attrName>ppt_x</p:attrName>
                                        </p:attrNameLst>
                                      </p:cBhvr>
                                      <p:tavLst>
                                        <p:tav tm="0">
                                          <p:val>
                                            <p:strVal val="#ppt_x"/>
                                          </p:val>
                                        </p:tav>
                                        <p:tav tm="100000">
                                          <p:val>
                                            <p:strVal val="#ppt_x"/>
                                          </p:val>
                                        </p:tav>
                                      </p:tavLst>
                                    </p:anim>
                                    <p:anim calcmode="lin" valueType="num">
                                      <p:cBhvr additive="base">
                                        <p:cTn id="174" dur="1000" fill="hold"/>
                                        <p:tgtEl>
                                          <p:spTgt spid="30">
                                            <p:bg/>
                                          </p:spTgt>
                                        </p:tgtEl>
                                        <p:attrNameLst>
                                          <p:attrName>ppt_y</p:attrName>
                                        </p:attrNameLst>
                                      </p:cBhvr>
                                      <p:tavLst>
                                        <p:tav tm="0">
                                          <p:val>
                                            <p:strVal val="1+#ppt_h/2"/>
                                          </p:val>
                                        </p:tav>
                                        <p:tav tm="100000">
                                          <p:val>
                                            <p:strVal val="#ppt_y"/>
                                          </p:val>
                                        </p:tav>
                                      </p:tavLst>
                                    </p:anim>
                                  </p:childTnLst>
                                </p:cTn>
                              </p:par>
                              <p:par>
                                <p:cTn id="175" presetID="2" presetClass="entr" presetSubtype="4" fill="hold" grpId="0" nodeType="withEffect">
                                  <p:stCondLst>
                                    <p:cond delay="0"/>
                                  </p:stCondLst>
                                  <p:childTnLst>
                                    <p:set>
                                      <p:cBhvr>
                                        <p:cTn id="176" dur="1" fill="hold">
                                          <p:stCondLst>
                                            <p:cond delay="0"/>
                                          </p:stCondLst>
                                        </p:cTn>
                                        <p:tgtEl>
                                          <p:spTgt spid="30">
                                            <p:txEl>
                                              <p:pRg st="0" end="0"/>
                                            </p:txEl>
                                          </p:spTgt>
                                        </p:tgtEl>
                                        <p:attrNameLst>
                                          <p:attrName>style.visibility</p:attrName>
                                        </p:attrNameLst>
                                      </p:cBhvr>
                                      <p:to>
                                        <p:strVal val="visible"/>
                                      </p:to>
                                    </p:set>
                                    <p:anim calcmode="lin" valueType="num">
                                      <p:cBhvr additive="base">
                                        <p:cTn id="177"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78" dur="10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3" presetClass="entr" presetSubtype="10" fill="hold" grpId="0" nodeType="clickEffect">
                                  <p:stCondLst>
                                    <p:cond delay="0"/>
                                  </p:stCondLst>
                                  <p:childTnLst>
                                    <p:set>
                                      <p:cBhvr>
                                        <p:cTn id="182" dur="1" fill="hold">
                                          <p:stCondLst>
                                            <p:cond delay="0"/>
                                          </p:stCondLst>
                                        </p:cTn>
                                        <p:tgtEl>
                                          <p:spTgt spid="36"/>
                                        </p:tgtEl>
                                        <p:attrNameLst>
                                          <p:attrName>style.visibility</p:attrName>
                                        </p:attrNameLst>
                                      </p:cBhvr>
                                      <p:to>
                                        <p:strVal val="visible"/>
                                      </p:to>
                                    </p:set>
                                    <p:animEffect transition="in" filter="blinds(horizontal)">
                                      <p:cBhvr>
                                        <p:cTn id="18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animBg="1"/>
      <p:bldP spid="29" grpId="0" animBg="1"/>
      <p:bldP spid="23" grpId="0" build="p" animBg="1"/>
      <p:bldP spid="22" grpId="0" build="p" animBg="1"/>
      <p:bldP spid="8" grpId="0" build="p" animBg="1"/>
      <p:bldP spid="16" grpId="0" build="allAtOnce" animBg="1"/>
      <p:bldP spid="18" grpId="0" build="p" animBg="1"/>
      <p:bldP spid="19" grpId="0" build="p" animBg="1"/>
      <p:bldP spid="20" grpId="0" build="p" animBg="1"/>
      <p:bldP spid="21" grpId="0" build="p" animBg="1"/>
      <p:bldP spid="25" grpId="0" build="p" animBg="1"/>
      <p:bldP spid="26" grpId="0" build="p" animBg="1"/>
      <p:bldP spid="27" grpId="0" build="p" animBg="1"/>
      <p:bldP spid="30" grpId="0" build="p" animBg="1"/>
      <p:bldP spid="32" grpId="0" uiExpand="1" build="p" animBg="1"/>
      <p:bldP spid="31" grpId="0" build="p" animBg="1"/>
      <p:bldP spid="42" grpId="0" animBg="1"/>
      <p:bldP spid="43" grpId="0" build="p"/>
      <p:bldP spid="44" grpId="0" build="p"/>
      <p:bldP spid="3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Relationship (Market &amp; Infra)</a:t>
            </a:r>
          </a:p>
        </p:txBody>
      </p:sp>
      <p:sp>
        <p:nvSpPr>
          <p:cNvPr id="3" name="Content Placeholder 2"/>
          <p:cNvSpPr>
            <a:spLocks noGrp="1"/>
          </p:cNvSpPr>
          <p:nvPr>
            <p:ph idx="1"/>
          </p:nvPr>
        </p:nvSpPr>
        <p:spPr>
          <a:xfrm>
            <a:off x="1024128" y="1815737"/>
            <a:ext cx="9720073" cy="4493623"/>
          </a:xfrm>
        </p:spPr>
        <p:txBody>
          <a:bodyPr>
            <a:normAutofit/>
          </a:bodyPr>
          <a:lstStyle/>
          <a:p>
            <a:r>
              <a:rPr lang="en-US" sz="2800" dirty="0" smtClean="0"/>
              <a:t>Trade Reporting Systems</a:t>
            </a:r>
          </a:p>
          <a:p>
            <a:pPr lvl="1"/>
            <a:r>
              <a:rPr lang="en-US" sz="2400" dirty="0" smtClean="0"/>
              <a:t>KATS</a:t>
            </a:r>
          </a:p>
          <a:p>
            <a:pPr lvl="1"/>
            <a:r>
              <a:rPr lang="en-US" sz="2400" dirty="0" smtClean="0"/>
              <a:t>Reuters</a:t>
            </a:r>
          </a:p>
          <a:p>
            <a:r>
              <a:rPr lang="en-US" sz="2800" dirty="0" smtClean="0"/>
              <a:t>Delivery Systems</a:t>
            </a:r>
          </a:p>
          <a:p>
            <a:pPr lvl="1"/>
            <a:r>
              <a:rPr lang="en-US" sz="2400" dirty="0" smtClean="0"/>
              <a:t>CDC</a:t>
            </a:r>
          </a:p>
          <a:p>
            <a:pPr lvl="1"/>
            <a:r>
              <a:rPr lang="en-US" sz="2400" dirty="0" smtClean="0"/>
              <a:t>PRISM (securities)</a:t>
            </a:r>
          </a:p>
          <a:p>
            <a:r>
              <a:rPr lang="en-US" sz="2800" dirty="0" smtClean="0"/>
              <a:t>Payment &amp; Settlement Systems</a:t>
            </a:r>
          </a:p>
          <a:p>
            <a:pPr lvl="1"/>
            <a:r>
              <a:rPr lang="en-US" sz="2400" dirty="0" smtClean="0"/>
              <a:t>Cheque Clearing Systems</a:t>
            </a:r>
          </a:p>
          <a:p>
            <a:pPr lvl="1"/>
            <a:r>
              <a:rPr lang="en-US" sz="2400" dirty="0" smtClean="0"/>
              <a:t>Interbank Fund Transfers</a:t>
            </a:r>
          </a:p>
          <a:p>
            <a:pPr lvl="1"/>
            <a:r>
              <a:rPr lang="en-US" sz="2400" dirty="0" smtClean="0"/>
              <a:t>PRISM (RTGS) System</a:t>
            </a:r>
            <a:endParaRPr lang="en-US" sz="2400" dirty="0"/>
          </a:p>
          <a:p>
            <a:pPr lvl="1"/>
            <a:endParaRPr lang="en-US" dirty="0"/>
          </a:p>
        </p:txBody>
      </p:sp>
    </p:spTree>
    <p:extLst>
      <p:ext uri="{BB962C8B-B14F-4D97-AF65-F5344CB8AC3E}">
        <p14:creationId xmlns:p14="http://schemas.microsoft.com/office/powerpoint/2010/main" val="1170718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Instruments</a:t>
            </a:r>
            <a:endParaRPr lang="en-US" dirty="0"/>
          </a:p>
        </p:txBody>
      </p:sp>
      <p:sp>
        <p:nvSpPr>
          <p:cNvPr id="3" name="Content Placeholder 2"/>
          <p:cNvSpPr>
            <a:spLocks noGrp="1"/>
          </p:cNvSpPr>
          <p:nvPr>
            <p:ph idx="1"/>
          </p:nvPr>
        </p:nvSpPr>
        <p:spPr/>
        <p:txBody>
          <a:bodyPr>
            <a:normAutofit/>
          </a:bodyPr>
          <a:lstStyle/>
          <a:p>
            <a:r>
              <a:rPr lang="en-US" sz="2800" dirty="0" smtClean="0"/>
              <a:t>Cash</a:t>
            </a:r>
          </a:p>
          <a:p>
            <a:r>
              <a:rPr lang="en-US" sz="2800" dirty="0" smtClean="0"/>
              <a:t>Cards</a:t>
            </a:r>
          </a:p>
          <a:p>
            <a:r>
              <a:rPr lang="en-US" sz="2800" dirty="0" smtClean="0"/>
              <a:t>Credit Transfers (IBFT, RTGS, SWIFT)</a:t>
            </a:r>
          </a:p>
          <a:p>
            <a:r>
              <a:rPr lang="en-US" sz="2800" dirty="0" smtClean="0"/>
              <a:t>Cheques</a:t>
            </a:r>
          </a:p>
          <a:p>
            <a:r>
              <a:rPr lang="en-US" sz="2800" dirty="0" smtClean="0"/>
              <a:t>Digital Currencies (</a:t>
            </a:r>
            <a:r>
              <a:rPr lang="en-US" sz="2800" dirty="0" err="1" smtClean="0"/>
              <a:t>BitCoin</a:t>
            </a:r>
            <a:r>
              <a:rPr lang="en-US" sz="2800" dirty="0"/>
              <a:t>)</a:t>
            </a:r>
          </a:p>
        </p:txBody>
      </p:sp>
    </p:spTree>
    <p:extLst>
      <p:ext uri="{BB962C8B-B14F-4D97-AF65-F5344CB8AC3E}">
        <p14:creationId xmlns:p14="http://schemas.microsoft.com/office/powerpoint/2010/main" val="4267853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Payment Instruments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Push Instrument</a:t>
            </a:r>
          </a:p>
          <a:p>
            <a:pPr lvl="1"/>
            <a:r>
              <a:rPr lang="en-US" sz="2400" dirty="0" smtClean="0"/>
              <a:t>Credit Transfers, </a:t>
            </a:r>
          </a:p>
          <a:p>
            <a:pPr lvl="1"/>
            <a:r>
              <a:rPr lang="en-US" sz="2400" dirty="0" smtClean="0"/>
              <a:t>No Credit Risk</a:t>
            </a:r>
          </a:p>
          <a:p>
            <a:pPr lvl="1"/>
            <a:r>
              <a:rPr lang="en-US" sz="2400" dirty="0" smtClean="0"/>
              <a:t>Less Complicated </a:t>
            </a:r>
          </a:p>
          <a:p>
            <a:r>
              <a:rPr lang="en-US" sz="3200" dirty="0" smtClean="0"/>
              <a:t>Pull Instrument</a:t>
            </a:r>
          </a:p>
          <a:p>
            <a:pPr lvl="1"/>
            <a:r>
              <a:rPr lang="en-US" sz="2400" dirty="0" smtClean="0"/>
              <a:t>Cheques, Cards </a:t>
            </a:r>
          </a:p>
          <a:p>
            <a:pPr lvl="1"/>
            <a:r>
              <a:rPr lang="en-US" sz="2400" dirty="0" smtClean="0"/>
              <a:t>Credit Risk</a:t>
            </a:r>
          </a:p>
          <a:p>
            <a:pPr lvl="1"/>
            <a:r>
              <a:rPr lang="en-US" sz="2400" dirty="0" smtClean="0"/>
              <a:t>More Complicated</a:t>
            </a:r>
          </a:p>
          <a:p>
            <a:r>
              <a:rPr lang="en-US" sz="2400" dirty="0" smtClean="0"/>
              <a:t>Push Instrument are preferred choice for digital payments</a:t>
            </a:r>
            <a:endParaRPr lang="en-US" sz="2400" dirty="0"/>
          </a:p>
          <a:p>
            <a:pPr lvl="1"/>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2701438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Cards</a:t>
            </a:r>
            <a:endParaRPr lang="en-US" dirty="0"/>
          </a:p>
        </p:txBody>
      </p:sp>
      <p:sp>
        <p:nvSpPr>
          <p:cNvPr id="3" name="Content Placeholder 2"/>
          <p:cNvSpPr>
            <a:spLocks noGrp="1"/>
          </p:cNvSpPr>
          <p:nvPr>
            <p:ph idx="1"/>
          </p:nvPr>
        </p:nvSpPr>
        <p:spPr>
          <a:xfrm>
            <a:off x="1024127" y="1881051"/>
            <a:ext cx="9720073" cy="4284617"/>
          </a:xfrm>
        </p:spPr>
        <p:txBody>
          <a:bodyPr>
            <a:noAutofit/>
          </a:bodyPr>
          <a:lstStyle/>
          <a:p>
            <a:r>
              <a:rPr lang="en-US" sz="2400" dirty="0" smtClean="0"/>
              <a:t>Cards (Credit Card, Debit Card, Prepaid Cards)</a:t>
            </a:r>
          </a:p>
          <a:p>
            <a:r>
              <a:rPr lang="en-US" sz="2400" b="1" dirty="0" smtClean="0"/>
              <a:t>Participants</a:t>
            </a:r>
          </a:p>
          <a:p>
            <a:pPr lvl="1"/>
            <a:r>
              <a:rPr lang="en-US" sz="2400" dirty="0" smtClean="0"/>
              <a:t>Customer</a:t>
            </a:r>
          </a:p>
          <a:p>
            <a:pPr lvl="1"/>
            <a:r>
              <a:rPr lang="en-US" sz="2400" dirty="0" smtClean="0"/>
              <a:t>Merchant</a:t>
            </a:r>
          </a:p>
          <a:p>
            <a:pPr lvl="1"/>
            <a:r>
              <a:rPr lang="en-US" sz="2400" dirty="0" smtClean="0"/>
              <a:t>Issuing Bank</a:t>
            </a:r>
          </a:p>
          <a:p>
            <a:pPr lvl="1"/>
            <a:r>
              <a:rPr lang="en-US" sz="2400" dirty="0" smtClean="0"/>
              <a:t>Acquiring Bank</a:t>
            </a:r>
          </a:p>
          <a:p>
            <a:pPr lvl="1"/>
            <a:r>
              <a:rPr lang="en-US" sz="2400" dirty="0" smtClean="0"/>
              <a:t>Payment Schemes</a:t>
            </a:r>
          </a:p>
          <a:p>
            <a:r>
              <a:rPr lang="en-US" sz="2400" b="1" dirty="0" smtClean="0"/>
              <a:t>Transaction Types</a:t>
            </a:r>
          </a:p>
          <a:p>
            <a:pPr lvl="1"/>
            <a:r>
              <a:rPr lang="en-US" sz="2400" dirty="0" smtClean="0"/>
              <a:t>Card Present</a:t>
            </a:r>
          </a:p>
          <a:p>
            <a:pPr lvl="1"/>
            <a:r>
              <a:rPr lang="en-US" sz="2400" dirty="0" smtClean="0"/>
              <a:t>Card Not Present </a:t>
            </a:r>
            <a:endParaRPr lang="en-US" sz="2400" dirty="0"/>
          </a:p>
          <a:p>
            <a:pPr lvl="1"/>
            <a:endParaRPr lang="en-US" sz="2400" dirty="0" smtClean="0"/>
          </a:p>
        </p:txBody>
      </p:sp>
    </p:spTree>
    <p:extLst>
      <p:ext uri="{BB962C8B-B14F-4D97-AF65-F5344CB8AC3E}">
        <p14:creationId xmlns:p14="http://schemas.microsoft.com/office/powerpoint/2010/main" val="1933785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Payment Card Security</a:t>
            </a:r>
            <a:endParaRPr lang="en-US" dirty="0"/>
          </a:p>
        </p:txBody>
      </p:sp>
      <p:sp>
        <p:nvSpPr>
          <p:cNvPr id="3" name="Content Placeholder 2"/>
          <p:cNvSpPr>
            <a:spLocks noGrp="1"/>
          </p:cNvSpPr>
          <p:nvPr>
            <p:ph idx="1"/>
          </p:nvPr>
        </p:nvSpPr>
        <p:spPr>
          <a:xfrm>
            <a:off x="838200" y="1825625"/>
            <a:ext cx="7548154" cy="4351338"/>
          </a:xfrm>
        </p:spPr>
        <p:txBody>
          <a:bodyPr>
            <a:normAutofit/>
          </a:bodyPr>
          <a:lstStyle/>
          <a:p>
            <a:r>
              <a:rPr lang="en-US" sz="3200" dirty="0" smtClean="0"/>
              <a:t>Fraud protection and data security</a:t>
            </a:r>
          </a:p>
          <a:p>
            <a:pPr lvl="1"/>
            <a:r>
              <a:rPr lang="en-US" sz="2400" dirty="0" smtClean="0"/>
              <a:t>EMV chip: Technology that uses secret cryptographic keys to help protect against fraud at the point of sale and make payment cards more difficult to counterfeit</a:t>
            </a:r>
            <a:r>
              <a:rPr lang="en-US" sz="2400" dirty="0" smtClean="0"/>
              <a:t>.</a:t>
            </a:r>
          </a:p>
          <a:p>
            <a:pPr lvl="1"/>
            <a:r>
              <a:rPr lang="en-US" sz="2400" dirty="0"/>
              <a:t>3-D Secure is an XML-based protocol designed to be an additional security layer for online credit and debit card transactions</a:t>
            </a:r>
            <a:endParaRPr lang="en-US" sz="2400" dirty="0" smtClean="0"/>
          </a:p>
          <a:p>
            <a:pPr lvl="1"/>
            <a:r>
              <a:rPr lang="en-US" sz="2400" dirty="0" smtClean="0"/>
              <a:t>PCI </a:t>
            </a:r>
            <a:r>
              <a:rPr lang="en-US" sz="2400" dirty="0" smtClean="0"/>
              <a:t>Security Standards: Security controls for making sure that customer's card data is kept secure throughout the entire transaction process.</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6949" y="2163209"/>
            <a:ext cx="1567543" cy="1042416"/>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82743" y="4336867"/>
            <a:ext cx="1958883" cy="1598431"/>
          </a:xfrm>
          <a:prstGeom prst="rect">
            <a:avLst/>
          </a:prstGeom>
        </p:spPr>
      </p:pic>
    </p:spTree>
    <p:extLst>
      <p:ext uri="{BB962C8B-B14F-4D97-AF65-F5344CB8AC3E}">
        <p14:creationId xmlns:p14="http://schemas.microsoft.com/office/powerpoint/2010/main" val="848260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498</TotalTime>
  <Words>1591</Words>
  <Application>Microsoft Office PowerPoint</Application>
  <PresentationFormat>Widescreen</PresentationFormat>
  <Paragraphs>350</Paragraphs>
  <Slides>30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Arial</vt:lpstr>
      <vt:lpstr>Calibri</vt:lpstr>
      <vt:lpstr>Tahoma</vt:lpstr>
      <vt:lpstr>Times New Roman</vt:lpstr>
      <vt:lpstr>Tw Cen MT</vt:lpstr>
      <vt:lpstr>Tw Cen MT Condensed</vt:lpstr>
      <vt:lpstr>Wingdings</vt:lpstr>
      <vt:lpstr>Wingdings 3</vt:lpstr>
      <vt:lpstr>Integral</vt:lpstr>
      <vt:lpstr>Payment Systems</vt:lpstr>
      <vt:lpstr>Agenda</vt:lpstr>
      <vt:lpstr>Payment Systems</vt:lpstr>
      <vt:lpstr>Relationship (Market &amp; Infra)</vt:lpstr>
      <vt:lpstr>Relationship (Market &amp; Infra)</vt:lpstr>
      <vt:lpstr>Payment Instruments</vt:lpstr>
      <vt:lpstr>Characteristics of Payment Instruments</vt:lpstr>
      <vt:lpstr>Payment Cards</vt:lpstr>
      <vt:lpstr>Payment Card Security</vt:lpstr>
      <vt:lpstr>Payment cards</vt:lpstr>
      <vt:lpstr>Credit Transfers</vt:lpstr>
      <vt:lpstr>Cheque Clearing</vt:lpstr>
      <vt:lpstr>Clearing-Paper Instruments</vt:lpstr>
      <vt:lpstr>Clearing</vt:lpstr>
      <vt:lpstr>Clearing Methods</vt:lpstr>
      <vt:lpstr>Bi Lateral Netting</vt:lpstr>
      <vt:lpstr>PowerPoint Presentation</vt:lpstr>
      <vt:lpstr>PowerPoint Presentation</vt:lpstr>
      <vt:lpstr>Settlement</vt:lpstr>
      <vt:lpstr>Trading and Payment (Distinction)</vt:lpstr>
      <vt:lpstr>Payment System &amp;Economy </vt:lpstr>
      <vt:lpstr>Regulatory Objectives</vt:lpstr>
      <vt:lpstr>Regulatory Focus</vt:lpstr>
      <vt:lpstr>Payment Card Security</vt:lpstr>
      <vt:lpstr>Regulatory Framework</vt:lpstr>
      <vt:lpstr>Regulatory Framework</vt:lpstr>
      <vt:lpstr>Digital Payments Security Circular</vt:lpstr>
      <vt:lpstr>New Initiatives </vt:lpstr>
      <vt:lpstr>Infrastructure Initiatives </vt:lpstr>
      <vt:lpstr>Thanks</vt:lpstr>
    </vt:vector>
  </TitlesOfParts>
  <Company>SBP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Payment Systems</dc:title>
  <dc:creator>Zamir Afzal Khan - PSD</dc:creator>
  <cp:lastModifiedBy>Zamir Afzal Khan - PSD</cp:lastModifiedBy>
  <cp:revision>19</cp:revision>
  <dcterms:created xsi:type="dcterms:W3CDTF">2018-12-12T06:48:47Z</dcterms:created>
  <dcterms:modified xsi:type="dcterms:W3CDTF">2018-12-14T05:52:37Z</dcterms:modified>
</cp:coreProperties>
</file>